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13004800" cy="9753600"/>
  <p:notesSz cx="13004800" cy="97536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7023100" y="76200"/>
            <a:ext cx="5753100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8432064" y="1127520"/>
            <a:ext cx="4158615" cy="0"/>
          </a:xfrm>
          <a:custGeom>
            <a:avLst/>
            <a:gdLst/>
            <a:ahLst/>
            <a:cxnLst/>
            <a:rect l="l" t="t" r="r" b="b"/>
            <a:pathLst>
              <a:path w="4158615" h="0">
                <a:moveTo>
                  <a:pt x="0" y="0"/>
                </a:moveTo>
                <a:lnTo>
                  <a:pt x="4158406" y="0"/>
                </a:lnTo>
              </a:path>
            </a:pathLst>
          </a:custGeom>
          <a:ln w="1785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00684" y="203200"/>
            <a:ext cx="12203430" cy="1544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hlink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962400" y="6659757"/>
            <a:ext cx="5080000" cy="1101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1">
                <a:solidFill>
                  <a:srgbClr val="546056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hlink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546056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hlink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50240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697472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hlink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42900" y="342900"/>
            <a:ext cx="12319000" cy="607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7023100" y="76200"/>
            <a:ext cx="5753100" cy="990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0684" y="203200"/>
            <a:ext cx="12203430" cy="1544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hlink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43000" y="3048000"/>
            <a:ext cx="10718800" cy="2287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546056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daboutmattering.com/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daboutmattering.com/" TargetMode="External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daboutmattering.com/" TargetMode="External"/><Relationship Id="rId3" Type="http://schemas.openxmlformats.org/officeDocument/2006/relationships/image" Target="../media/image42.png"/><Relationship Id="rId4" Type="http://schemas.openxmlformats.org/officeDocument/2006/relationships/image" Target="../media/image43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9" Type="http://schemas.openxmlformats.org/officeDocument/2006/relationships/image" Target="../media/image51.png"/><Relationship Id="rId10" Type="http://schemas.openxmlformats.org/officeDocument/2006/relationships/hyperlink" Target="http://www.madaboutmattering.com/" TargetMode="External"/><Relationship Id="rId11" Type="http://schemas.openxmlformats.org/officeDocument/2006/relationships/hyperlink" Target="http://bit.ly/mad-matter" TargetMode="External"/><Relationship Id="rId12" Type="http://schemas.openxmlformats.org/officeDocument/2006/relationships/hyperlink" Target="http://madaboutmattering.wikispaces.com/" TargetMode="External"/><Relationship Id="rId13" Type="http://schemas.openxmlformats.org/officeDocument/2006/relationships/hyperlink" Target="http://madaboutmattering.wikispaces.com/Schools" TargetMode="External"/><Relationship Id="rId14" Type="http://schemas.openxmlformats.org/officeDocument/2006/relationships/hyperlink" Target="http://madaboutmattering.wikispaces.com/Calendar" TargetMode="Externa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g"/><Relationship Id="rId3" Type="http://schemas.openxmlformats.org/officeDocument/2006/relationships/image" Target="../media/image53.png"/><Relationship Id="rId4" Type="http://schemas.openxmlformats.org/officeDocument/2006/relationships/hyperlink" Target="http://www.angelamaiers.com/2013/11/" TargetMode="Externa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jp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Relationship Id="rId9" Type="http://schemas.openxmlformats.org/officeDocument/2006/relationships/image" Target="../media/image61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image" Target="../media/image67.jpg"/><Relationship Id="rId8" Type="http://schemas.openxmlformats.org/officeDocument/2006/relationships/image" Target="../media/image68.jpg"/><Relationship Id="rId9" Type="http://schemas.openxmlformats.org/officeDocument/2006/relationships/image" Target="../media/image69.jpg"/><Relationship Id="rId10" Type="http://schemas.openxmlformats.org/officeDocument/2006/relationships/image" Target="../media/image70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Relationship Id="rId3" Type="http://schemas.openxmlformats.org/officeDocument/2006/relationships/image" Target="../media/image8.png"/><Relationship Id="rId4" Type="http://schemas.openxmlformats.org/officeDocument/2006/relationships/hyperlink" Target="http://www.madaboutmattering.com/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hyperlink" Target="http://www.madaboutmattering.com/" TargetMode="External"/><Relationship Id="rId11" Type="http://schemas.openxmlformats.org/officeDocument/2006/relationships/hyperlink" Target="http://bit.ly/mad-matter" TargetMode="External"/><Relationship Id="rId12" Type="http://schemas.openxmlformats.org/officeDocument/2006/relationships/hyperlink" Target="http://madaboutmattering.wikispaces.com/" TargetMode="External"/><Relationship Id="rId13" Type="http://schemas.openxmlformats.org/officeDocument/2006/relationships/hyperlink" Target="http://madaboutmattering.wikispaces.com/Schools" TargetMode="External"/><Relationship Id="rId14" Type="http://schemas.openxmlformats.org/officeDocument/2006/relationships/hyperlink" Target="http://madaboutmattering.wikispaces.com/Calendar" TargetMode="Externa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daboutmattering.com/" TargetMode="External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hyperlink" Target="http://madaboutmattering.wikispaces.com/" TargetMode="Externa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daboutmattering.com/" TargetMode="Externa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madaboutmattering.com/" TargetMode="External"/><Relationship Id="rId3" Type="http://schemas.openxmlformats.org/officeDocument/2006/relationships/image" Target="../media/image30.jpg"/><Relationship Id="rId4" Type="http://schemas.openxmlformats.org/officeDocument/2006/relationships/image" Target="../media/image31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3" Type="http://schemas.openxmlformats.org/officeDocument/2006/relationships/image" Target="../media/image33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0100" y="787400"/>
            <a:ext cx="4184015" cy="2844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240"/>
              </a:lnSpc>
            </a:pP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ww</a:t>
            </a:r>
            <a:r>
              <a:rPr dirty="0" sz="2400" spc="-22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.madaboutmattering.</a:t>
            </a:r>
            <a:r>
              <a:rPr dirty="0" sz="2400" spc="-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c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om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5834258"/>
            <a:ext cx="12400280" cy="2167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482600" marR="475615" indent="9525">
              <a:lnSpc>
                <a:spcPct val="109400"/>
              </a:lnSpc>
            </a:pPr>
            <a:r>
              <a:rPr dirty="0" sz="3200" spc="-5">
                <a:solidFill>
                  <a:srgbClr val="546056"/>
                </a:solidFill>
                <a:latin typeface="Palatino Linotype"/>
                <a:cs typeface="Palatino Linotype"/>
              </a:rPr>
              <a:t>Even if </a:t>
            </a:r>
            <a:r>
              <a:rPr dirty="0" sz="3200" spc="-15">
                <a:solidFill>
                  <a:srgbClr val="546056"/>
                </a:solidFill>
                <a:latin typeface="Palatino Linotype"/>
                <a:cs typeface="Palatino Linotype"/>
              </a:rPr>
              <a:t>you’re </a:t>
            </a:r>
            <a:r>
              <a:rPr dirty="0" sz="3200" spc="-5">
                <a:solidFill>
                  <a:srgbClr val="546056"/>
                </a:solidFill>
                <a:latin typeface="Palatino Linotype"/>
                <a:cs typeface="Palatino Linotype"/>
              </a:rPr>
              <a:t>not 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totally </a:t>
            </a:r>
            <a:r>
              <a:rPr dirty="0" sz="3200" spc="-15">
                <a:solidFill>
                  <a:srgbClr val="546056"/>
                </a:solidFill>
                <a:latin typeface="Palatino Linotype"/>
                <a:cs typeface="Palatino Linotype"/>
              </a:rPr>
              <a:t>sure you’re 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going to </a:t>
            </a:r>
            <a:r>
              <a:rPr dirty="0" sz="3200" spc="-5">
                <a:solidFill>
                  <a:srgbClr val="546056"/>
                </a:solidFill>
                <a:latin typeface="Palatino Linotype"/>
                <a:cs typeface="Palatino Linotype"/>
              </a:rPr>
              <a:t>join 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us, </a:t>
            </a:r>
            <a:r>
              <a:rPr dirty="0" sz="3200" spc="-5">
                <a:solidFill>
                  <a:srgbClr val="546056"/>
                </a:solidFill>
                <a:latin typeface="Palatino Linotype"/>
                <a:cs typeface="Palatino Linotype"/>
              </a:rPr>
              <a:t>let’s have  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an </a:t>
            </a:r>
            <a:r>
              <a:rPr dirty="0" sz="3200" spc="-5">
                <a:solidFill>
                  <a:srgbClr val="546056"/>
                </a:solidFill>
                <a:latin typeface="Palatino Linotype"/>
                <a:cs typeface="Palatino Linotype"/>
              </a:rPr>
              <a:t>exchange 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- </a:t>
            </a:r>
            <a:r>
              <a:rPr dirty="0" sz="3200" spc="-15">
                <a:solidFill>
                  <a:srgbClr val="546056"/>
                </a:solidFill>
                <a:latin typeface="Palatino Linotype"/>
                <a:cs typeface="Palatino Linotype"/>
              </a:rPr>
              <a:t>share 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a </a:t>
            </a:r>
            <a:r>
              <a:rPr dirty="0" sz="3200" spc="-10">
                <a:solidFill>
                  <a:srgbClr val="546056"/>
                </a:solidFill>
                <a:latin typeface="Palatino Linotype"/>
                <a:cs typeface="Palatino Linotype"/>
              </a:rPr>
              <a:t>picture 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or blog post about </a:t>
            </a:r>
            <a:r>
              <a:rPr dirty="0" sz="3200" spc="-5">
                <a:solidFill>
                  <a:srgbClr val="546056"/>
                </a:solidFill>
                <a:latin typeface="Palatino Linotype"/>
                <a:cs typeface="Palatino Linotype"/>
              </a:rPr>
              <a:t>your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3200" spc="-10">
                <a:solidFill>
                  <a:srgbClr val="546056"/>
                </a:solidFill>
                <a:latin typeface="Palatino Linotype"/>
                <a:cs typeface="Palatino Linotype"/>
              </a:rPr>
              <a:t>classroom</a:t>
            </a:r>
            <a:endParaRPr sz="3200">
              <a:latin typeface="Palatino Linotype"/>
              <a:cs typeface="Palatino Linotype"/>
            </a:endParaRPr>
          </a:p>
          <a:p>
            <a:pPr algn="ctr" marL="12700" marR="5080">
              <a:lnSpc>
                <a:spcPct val="109400"/>
              </a:lnSpc>
            </a:pP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or work </a:t>
            </a:r>
            <a:r>
              <a:rPr dirty="0" sz="3200" spc="-5">
                <a:solidFill>
                  <a:srgbClr val="546056"/>
                </a:solidFill>
                <a:latin typeface="Palatino Linotype"/>
                <a:cs typeface="Palatino Linotype"/>
              </a:rPr>
              <a:t>in the chat 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as you </a:t>
            </a:r>
            <a:r>
              <a:rPr dirty="0" sz="3200" spc="-40">
                <a:solidFill>
                  <a:srgbClr val="546056"/>
                </a:solidFill>
                <a:latin typeface="Palatino Linotype"/>
                <a:cs typeface="Palatino Linotype"/>
              </a:rPr>
              <a:t>enter. </a:t>
            </a:r>
            <a:r>
              <a:rPr dirty="0" sz="3200" spc="-75">
                <a:solidFill>
                  <a:srgbClr val="546056"/>
                </a:solidFill>
                <a:latin typeface="Palatino Linotype"/>
                <a:cs typeface="Palatino Linotype"/>
              </a:rPr>
              <a:t>Tell </a:t>
            </a:r>
            <a:r>
              <a:rPr dirty="0" sz="3200" spc="-5">
                <a:solidFill>
                  <a:srgbClr val="546056"/>
                </a:solidFill>
                <a:latin typeface="Palatino Linotype"/>
                <a:cs typeface="Palatino Linotype"/>
              </a:rPr>
              <a:t>everyone your 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grade and </a:t>
            </a:r>
            <a:r>
              <a:rPr dirty="0" sz="3200" spc="-15">
                <a:solidFill>
                  <a:srgbClr val="546056"/>
                </a:solidFill>
                <a:latin typeface="Palatino Linotype"/>
                <a:cs typeface="Palatino Linotype"/>
              </a:rPr>
              <a:t>where  </a:t>
            </a:r>
            <a:r>
              <a:rPr dirty="0" sz="3200">
                <a:solidFill>
                  <a:srgbClr val="546056"/>
                </a:solidFill>
                <a:latin typeface="Palatino Linotype"/>
                <a:cs typeface="Palatino Linotype"/>
              </a:rPr>
              <a:t>you </a:t>
            </a:r>
            <a:r>
              <a:rPr dirty="0" sz="3200" spc="-20">
                <a:solidFill>
                  <a:srgbClr val="546056"/>
                </a:solidFill>
                <a:latin typeface="Palatino Linotype"/>
                <a:cs typeface="Palatino Linotype"/>
              </a:rPr>
              <a:t>are</a:t>
            </a:r>
            <a:r>
              <a:rPr dirty="0" sz="3200" spc="-7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3200" spc="-5">
                <a:solidFill>
                  <a:srgbClr val="546056"/>
                </a:solidFill>
                <a:latin typeface="Palatino Linotype"/>
                <a:cs typeface="Palatino Linotype"/>
              </a:rPr>
              <a:t>located.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0095" y="3640805"/>
            <a:ext cx="222885" cy="4191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550" spc="5">
                <a:solidFill>
                  <a:srgbClr val="546056"/>
                </a:solidFill>
                <a:latin typeface="Palatino Linotype"/>
                <a:cs typeface="Palatino Linotype"/>
              </a:rPr>
              <a:t>•</a:t>
            </a:r>
            <a:endParaRPr sz="255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327400">
              <a:lnSpc>
                <a:spcPct val="100000"/>
              </a:lnSpc>
            </a:pPr>
            <a:r>
              <a:rPr dirty="0" spc="-5"/>
              <a:t>As </a:t>
            </a:r>
            <a:r>
              <a:rPr dirty="0"/>
              <a:t>you </a:t>
            </a:r>
            <a:r>
              <a:rPr dirty="0" spc="-5"/>
              <a:t>enter the</a:t>
            </a:r>
            <a:r>
              <a:rPr dirty="0" spc="-65"/>
              <a:t> </a:t>
            </a:r>
            <a:r>
              <a:rPr dirty="0"/>
              <a:t>room:</a:t>
            </a:r>
          </a:p>
          <a:p>
            <a:pPr marL="152400" marR="5080">
              <a:lnSpc>
                <a:spcPct val="109400"/>
              </a:lnSpc>
              <a:tabLst>
                <a:tab pos="4580255" algn="l"/>
              </a:tabLst>
            </a:pPr>
            <a:r>
              <a:rPr dirty="0" spc="-5" b="0">
                <a:latin typeface="Palatino Linotype"/>
                <a:cs typeface="Palatino Linotype"/>
              </a:rPr>
              <a:t>Check your </a:t>
            </a:r>
            <a:r>
              <a:rPr dirty="0" b="0">
                <a:latin typeface="Palatino Linotype"/>
                <a:cs typeface="Palatino Linotype"/>
              </a:rPr>
              <a:t>sound </a:t>
            </a:r>
            <a:r>
              <a:rPr dirty="0" spc="-5" b="0">
                <a:latin typeface="Palatino Linotype"/>
                <a:cs typeface="Palatino Linotype"/>
              </a:rPr>
              <a:t>(Click </a:t>
            </a:r>
            <a:r>
              <a:rPr dirty="0" b="0">
                <a:latin typeface="Palatino Linotype"/>
                <a:cs typeface="Palatino Linotype"/>
              </a:rPr>
              <a:t>on up </a:t>
            </a:r>
            <a:r>
              <a:rPr dirty="0" spc="-60" b="0">
                <a:latin typeface="Palatino Linotype"/>
                <a:cs typeface="Palatino Linotype"/>
              </a:rPr>
              <a:t>arrow, </a:t>
            </a:r>
            <a:r>
              <a:rPr dirty="0" spc="-5" b="0">
                <a:latin typeface="Palatino Linotype"/>
                <a:cs typeface="Palatino Linotype"/>
              </a:rPr>
              <a:t>choose Audio  </a:t>
            </a:r>
            <a:r>
              <a:rPr dirty="0" spc="-5" b="0">
                <a:latin typeface="Palatino Linotype"/>
                <a:cs typeface="Palatino Linotype"/>
              </a:rPr>
              <a:t>options, click </a:t>
            </a:r>
            <a:r>
              <a:rPr dirty="0" spc="-60" b="0">
                <a:latin typeface="Palatino Linotype"/>
                <a:cs typeface="Palatino Linotype"/>
              </a:rPr>
              <a:t>“Test </a:t>
            </a:r>
            <a:r>
              <a:rPr dirty="0" spc="-5" b="0">
                <a:latin typeface="Palatino Linotype"/>
                <a:cs typeface="Palatino Linotype"/>
              </a:rPr>
              <a:t>Audio” UNDER the </a:t>
            </a:r>
            <a:r>
              <a:rPr dirty="0" b="0">
                <a:latin typeface="Palatino Linotype"/>
                <a:cs typeface="Palatino Linotype"/>
              </a:rPr>
              <a:t>Red </a:t>
            </a:r>
            <a:r>
              <a:rPr dirty="0" spc="-5" b="0">
                <a:latin typeface="Palatino Linotype"/>
                <a:cs typeface="Palatino Linotype"/>
              </a:rPr>
              <a:t>button, </a:t>
            </a:r>
            <a:r>
              <a:rPr dirty="0" b="0">
                <a:latin typeface="Palatino Linotype"/>
                <a:cs typeface="Palatino Linotype"/>
              </a:rPr>
              <a:t>follow  </a:t>
            </a:r>
            <a:r>
              <a:rPr dirty="0" spc="-10" b="0">
                <a:latin typeface="Palatino Linotype"/>
                <a:cs typeface="Palatino Linotype"/>
              </a:rPr>
              <a:t>onscreen</a:t>
            </a:r>
            <a:r>
              <a:rPr dirty="0" spc="20" b="0">
                <a:latin typeface="Palatino Linotype"/>
                <a:cs typeface="Palatino Linotype"/>
              </a:rPr>
              <a:t> </a:t>
            </a:r>
            <a:r>
              <a:rPr dirty="0" spc="-170" b="0">
                <a:latin typeface="Palatino Linotype"/>
                <a:cs typeface="Palatino Linotype"/>
              </a:rPr>
              <a:t>instructions.”</a:t>
            </a:r>
            <a:r>
              <a:rPr dirty="0" baseline="-22569" sz="4800" spc="-254"/>
              <a:t>G</a:t>
            </a:r>
            <a:r>
              <a:rPr dirty="0" sz="3200" spc="-170" b="0">
                <a:latin typeface="Palatino Linotype"/>
                <a:cs typeface="Palatino Linotype"/>
              </a:rPr>
              <a:t>)	</a:t>
            </a:r>
            <a:r>
              <a:rPr dirty="0" baseline="-22569" sz="4800" spc="-7"/>
              <a:t>roup</a:t>
            </a:r>
            <a:r>
              <a:rPr dirty="0" baseline="-22569" sz="4800" spc="-112"/>
              <a:t> </a:t>
            </a:r>
            <a:r>
              <a:rPr dirty="0" baseline="-22569" sz="4800" spc="-7"/>
              <a:t>Share</a:t>
            </a:r>
            <a:endParaRPr baseline="-22569" sz="48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55600" y="1071880"/>
            <a:ext cx="12271375" cy="12369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4880"/>
              </a:lnSpc>
              <a:tabLst>
                <a:tab pos="2157730" algn="l"/>
                <a:tab pos="5263515" algn="l"/>
              </a:tabLst>
            </a:pPr>
            <a:r>
              <a:rPr dirty="0" sz="4600" spc="-110">
                <a:solidFill>
                  <a:srgbClr val="DC2025"/>
                </a:solidFill>
              </a:rPr>
              <a:t>Week</a:t>
            </a:r>
            <a:r>
              <a:rPr dirty="0" sz="4600" spc="15">
                <a:solidFill>
                  <a:srgbClr val="DC2025"/>
                </a:solidFill>
              </a:rPr>
              <a:t> </a:t>
            </a:r>
            <a:r>
              <a:rPr dirty="0" sz="4600">
                <a:solidFill>
                  <a:srgbClr val="DC2025"/>
                </a:solidFill>
              </a:rPr>
              <a:t>1:	</a:t>
            </a:r>
            <a:r>
              <a:rPr dirty="0" sz="4600" spc="-5">
                <a:solidFill>
                  <a:srgbClr val="DC2025"/>
                </a:solidFill>
              </a:rPr>
              <a:t>Handshake	</a:t>
            </a:r>
            <a:r>
              <a:rPr dirty="0" sz="4600">
                <a:solidFill>
                  <a:srgbClr val="DC2025"/>
                </a:solidFill>
              </a:rPr>
              <a:t>&amp;</a:t>
            </a:r>
            <a:r>
              <a:rPr dirty="0" sz="4600" spc="-65">
                <a:solidFill>
                  <a:srgbClr val="DC2025"/>
                </a:solidFill>
              </a:rPr>
              <a:t> </a:t>
            </a:r>
            <a:r>
              <a:rPr dirty="0" sz="4600" spc="-15">
                <a:solidFill>
                  <a:srgbClr val="DC2025"/>
                </a:solidFill>
              </a:rPr>
              <a:t>Heartbreak</a:t>
            </a:r>
            <a:endParaRPr sz="4600"/>
          </a:p>
          <a:p>
            <a:pPr marL="3746500" marR="5080">
              <a:lnSpc>
                <a:spcPct val="113100"/>
              </a:lnSpc>
              <a:spcBef>
                <a:spcPts val="1060"/>
              </a:spcBef>
            </a:pPr>
            <a:r>
              <a:rPr dirty="0" sz="1400" spc="-20">
                <a:solidFill>
                  <a:srgbClr val="E2E3D6"/>
                </a:solidFill>
              </a:rPr>
              <a:t>Today’s </a:t>
            </a:r>
            <a:r>
              <a:rPr dirty="0" sz="1400">
                <a:solidFill>
                  <a:srgbClr val="E2E3D6"/>
                </a:solidFill>
              </a:rPr>
              <a:t>hosts: Lead </a:t>
            </a:r>
            <a:r>
              <a:rPr dirty="0" sz="1400" spc="-30">
                <a:solidFill>
                  <a:srgbClr val="E2E3D6"/>
                </a:solidFill>
              </a:rPr>
              <a:t>Teacher, </a:t>
            </a:r>
            <a:r>
              <a:rPr dirty="0" sz="1400" spc="-20">
                <a:solidFill>
                  <a:srgbClr val="E2E3D6"/>
                </a:solidFill>
              </a:rPr>
              <a:t>Vicki </a:t>
            </a:r>
            <a:r>
              <a:rPr dirty="0" sz="1400">
                <a:solidFill>
                  <a:srgbClr val="E2E3D6"/>
                </a:solidFill>
              </a:rPr>
              <a:t>Davis </a:t>
            </a:r>
            <a:r>
              <a:rPr dirty="0" sz="1400" spc="5">
                <a:solidFill>
                  <a:srgbClr val="E2E3D6"/>
                </a:solidFill>
              </a:rPr>
              <a:t>@coolcatteacher </a:t>
            </a:r>
            <a:r>
              <a:rPr dirty="0" sz="1400" spc="-15">
                <a:solidFill>
                  <a:srgbClr val="E2E3D6"/>
                </a:solidFill>
              </a:rPr>
              <a:t>(Westwood </a:t>
            </a:r>
            <a:r>
              <a:rPr dirty="0" sz="1400">
                <a:solidFill>
                  <a:srgbClr val="E2E3D6"/>
                </a:solidFill>
              </a:rPr>
              <a:t>Schools), Lisa </a:t>
            </a:r>
            <a:r>
              <a:rPr dirty="0" sz="1400" spc="-5">
                <a:solidFill>
                  <a:srgbClr val="E2E3D6"/>
                </a:solidFill>
              </a:rPr>
              <a:t>Durff </a:t>
            </a:r>
            <a:r>
              <a:rPr dirty="0" sz="1400" spc="5">
                <a:solidFill>
                  <a:srgbClr val="E2E3D6"/>
                </a:solidFill>
              </a:rPr>
              <a:t>@mrsdurff, </a:t>
            </a:r>
            <a:r>
              <a:rPr dirty="0" sz="1400">
                <a:solidFill>
                  <a:srgbClr val="E2E3D6"/>
                </a:solidFill>
              </a:rPr>
              <a:t>Admin  </a:t>
            </a:r>
            <a:r>
              <a:rPr dirty="0" sz="1400">
                <a:solidFill>
                  <a:srgbClr val="E2E3D6"/>
                </a:solidFill>
              </a:rPr>
              <a:t>Alefiya Bhatia, </a:t>
            </a:r>
            <a:r>
              <a:rPr dirty="0" sz="1400" spc="-5">
                <a:solidFill>
                  <a:srgbClr val="E2E3D6"/>
                </a:solidFill>
              </a:rPr>
              <a:t>Crescerance </a:t>
            </a:r>
            <a:r>
              <a:rPr dirty="0" sz="1400" spc="400">
                <a:solidFill>
                  <a:srgbClr val="E2E3D6"/>
                </a:solidFill>
              </a:rPr>
              <a:t>/</a:t>
            </a:r>
            <a:r>
              <a:rPr dirty="0" sz="1400" spc="-70">
                <a:solidFill>
                  <a:srgbClr val="E2E3D6"/>
                </a:solidFill>
              </a:rPr>
              <a:t> </a:t>
            </a:r>
            <a:r>
              <a:rPr dirty="0" sz="1400">
                <a:solidFill>
                  <a:srgbClr val="E2E3D6"/>
                </a:solidFill>
              </a:rPr>
              <a:t>MAD Learn</a:t>
            </a:r>
            <a:endParaRPr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432064" y="1127520"/>
            <a:ext cx="4158615" cy="0"/>
          </a:xfrm>
          <a:custGeom>
            <a:avLst/>
            <a:gdLst/>
            <a:ahLst/>
            <a:cxnLst/>
            <a:rect l="l" t="t" r="r" b="b"/>
            <a:pathLst>
              <a:path w="4158615" h="0">
                <a:moveTo>
                  <a:pt x="0" y="0"/>
                </a:moveTo>
                <a:lnTo>
                  <a:pt x="4158406" y="0"/>
                </a:lnTo>
              </a:path>
            </a:pathLst>
          </a:custGeom>
          <a:ln w="1785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97815">
              <a:lnSpc>
                <a:spcPct val="100000"/>
              </a:lnSpc>
              <a:tabLst>
                <a:tab pos="3295015" algn="l"/>
              </a:tabLst>
            </a:pPr>
            <a:r>
              <a:rPr dirty="0" baseline="-26190" sz="10500" spc="-7">
                <a:solidFill>
                  <a:srgbClr val="FFFFFF"/>
                </a:solidFill>
              </a:rPr>
              <a:t>Add</a:t>
            </a:r>
            <a:r>
              <a:rPr dirty="0" baseline="-26190" sz="10500">
                <a:solidFill>
                  <a:srgbClr val="FFFFFF"/>
                </a:solidFill>
              </a:rPr>
              <a:t> to	</a:t>
            </a:r>
            <a:r>
              <a:rPr dirty="0" baseline="-26190" sz="10500" spc="-7">
                <a:solidFill>
                  <a:srgbClr val="FFFFFF"/>
                </a:solidFill>
              </a:rPr>
              <a:t>class times</a:t>
            </a:r>
            <a:r>
              <a:rPr dirty="0" baseline="-26190" sz="10500" spc="67">
                <a:solidFill>
                  <a:srgbClr val="FFFFFF"/>
                </a:solidFill>
              </a:rPr>
              <a:t> </a:t>
            </a:r>
            <a:r>
              <a:rPr dirty="0" baseline="-26190" sz="10500" spc="-1117">
                <a:solidFill>
                  <a:srgbClr val="FFFFFF"/>
                </a:solidFill>
              </a:rPr>
              <a:t>c</a:t>
            </a:r>
            <a:r>
              <a:rPr dirty="0" sz="2400" spc="-745"/>
              <a:t>w</a:t>
            </a:r>
            <a:r>
              <a:rPr dirty="0" baseline="-26190" sz="10500" spc="-1117">
                <a:solidFill>
                  <a:srgbClr val="FFFFFF"/>
                </a:solidFill>
              </a:rPr>
              <a:t>a</a:t>
            </a:r>
            <a:r>
              <a:rPr dirty="0" sz="2400" spc="-745"/>
              <a:t>ww</a:t>
            </a:r>
            <a:r>
              <a:rPr dirty="0" baseline="-26190" sz="10500" spc="-1117">
                <a:solidFill>
                  <a:srgbClr val="FFFFFF"/>
                </a:solidFill>
              </a:rPr>
              <a:t>l</a:t>
            </a:r>
            <a:r>
              <a:rPr dirty="0" sz="2400" spc="-745"/>
              <a:t>.</a:t>
            </a:r>
            <a:r>
              <a:rPr dirty="0" baseline="-26190" sz="10500" spc="-1117">
                <a:solidFill>
                  <a:srgbClr val="FFFFFF"/>
                </a:solidFill>
              </a:rPr>
              <a:t>e</a:t>
            </a:r>
            <a:r>
              <a:rPr dirty="0" sz="2400" spc="-745"/>
              <a:t>ma</a:t>
            </a:r>
            <a:r>
              <a:rPr dirty="0" baseline="-26190" sz="10500" spc="-1117">
                <a:solidFill>
                  <a:srgbClr val="FFFFFF"/>
                </a:solidFill>
              </a:rPr>
              <a:t>n</a:t>
            </a:r>
            <a:r>
              <a:rPr dirty="0" sz="2400" spc="-745"/>
              <a:t>dab</a:t>
            </a:r>
            <a:r>
              <a:rPr dirty="0" baseline="-26190" sz="10500" spc="-1117">
                <a:solidFill>
                  <a:srgbClr val="FFFFFF"/>
                </a:solidFill>
              </a:rPr>
              <a:t>d</a:t>
            </a:r>
            <a:r>
              <a:rPr dirty="0" sz="2400" spc="-745"/>
              <a:t>outm</a:t>
            </a:r>
            <a:r>
              <a:rPr dirty="0" baseline="-26190" sz="10500" spc="-1117">
                <a:solidFill>
                  <a:srgbClr val="FFFFFF"/>
                </a:solidFill>
              </a:rPr>
              <a:t>a</a:t>
            </a:r>
            <a:r>
              <a:rPr dirty="0" sz="2400" spc="-745"/>
              <a:t>att</a:t>
            </a:r>
            <a:r>
              <a:rPr dirty="0" baseline="-26190" sz="10500" spc="-1117">
                <a:solidFill>
                  <a:srgbClr val="FFFFFF"/>
                </a:solidFill>
              </a:rPr>
              <a:t>r</a:t>
            </a:r>
            <a:r>
              <a:rPr dirty="0" sz="2400" spc="-745"/>
              <a:t>ering.com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685800" y="2578100"/>
            <a:ext cx="11633200" cy="401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432064" y="1127520"/>
            <a:ext cx="4158615" cy="0"/>
          </a:xfrm>
          <a:custGeom>
            <a:avLst/>
            <a:gdLst/>
            <a:ahLst/>
            <a:cxnLst/>
            <a:rect l="l" t="t" r="r" b="b"/>
            <a:pathLst>
              <a:path w="4158615" h="0">
                <a:moveTo>
                  <a:pt x="0" y="0"/>
                </a:moveTo>
                <a:lnTo>
                  <a:pt x="4158406" y="0"/>
                </a:lnTo>
              </a:path>
            </a:pathLst>
          </a:custGeom>
          <a:ln w="1785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97815">
              <a:lnSpc>
                <a:spcPct val="100000"/>
              </a:lnSpc>
            </a:pPr>
            <a:r>
              <a:rPr dirty="0" baseline="-26190" sz="10500" spc="-7">
                <a:solidFill>
                  <a:srgbClr val="FFFFFF"/>
                </a:solidFill>
              </a:rPr>
              <a:t>Figuring out </a:t>
            </a:r>
            <a:r>
              <a:rPr dirty="0" baseline="-26190" sz="10500">
                <a:solidFill>
                  <a:srgbClr val="FFFFFF"/>
                </a:solidFill>
              </a:rPr>
              <a:t>meet</a:t>
            </a:r>
            <a:r>
              <a:rPr dirty="0" baseline="-26190" sz="10500" spc="15">
                <a:solidFill>
                  <a:srgbClr val="FFFFFF"/>
                </a:solidFill>
              </a:rPr>
              <a:t> </a:t>
            </a:r>
            <a:r>
              <a:rPr dirty="0" baseline="-26190" sz="10500" spc="-300">
                <a:solidFill>
                  <a:srgbClr val="FFFFFF"/>
                </a:solidFill>
              </a:rPr>
              <a:t>u</a:t>
            </a:r>
            <a:r>
              <a:rPr dirty="0" sz="2400" spc="-200"/>
              <a:t>w</a:t>
            </a:r>
            <a:r>
              <a:rPr dirty="0" baseline="-26190" sz="10500" spc="-300">
                <a:solidFill>
                  <a:srgbClr val="FFFFFF"/>
                </a:solidFill>
              </a:rPr>
              <a:t>p</a:t>
            </a:r>
            <a:r>
              <a:rPr dirty="0" sz="2400" spc="-200"/>
              <a:t>ww.madaboutmattering.com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609600" y="2527300"/>
            <a:ext cx="12166600" cy="646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432064" y="1127520"/>
            <a:ext cx="4158615" cy="0"/>
          </a:xfrm>
          <a:custGeom>
            <a:avLst/>
            <a:gdLst/>
            <a:ahLst/>
            <a:cxnLst/>
            <a:rect l="l" t="t" r="r" b="b"/>
            <a:pathLst>
              <a:path w="4158615" h="0">
                <a:moveTo>
                  <a:pt x="0" y="0"/>
                </a:moveTo>
                <a:lnTo>
                  <a:pt x="4158406" y="0"/>
                </a:lnTo>
              </a:path>
            </a:pathLst>
          </a:custGeom>
          <a:ln w="1785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97815">
              <a:lnSpc>
                <a:spcPct val="100000"/>
              </a:lnSpc>
              <a:tabLst>
                <a:tab pos="6269990" algn="l"/>
              </a:tabLst>
            </a:pPr>
            <a:r>
              <a:rPr dirty="0" baseline="-26190" sz="10500" spc="-44">
                <a:solidFill>
                  <a:srgbClr val="FFFFFF"/>
                </a:solidFill>
              </a:rPr>
              <a:t>Procedures</a:t>
            </a:r>
            <a:r>
              <a:rPr dirty="0" baseline="-26190" sz="10500" spc="44">
                <a:solidFill>
                  <a:srgbClr val="FFFFFF"/>
                </a:solidFill>
              </a:rPr>
              <a:t> </a:t>
            </a:r>
            <a:r>
              <a:rPr dirty="0" baseline="-26190" sz="10500">
                <a:solidFill>
                  <a:srgbClr val="FFFFFF"/>
                </a:solidFill>
              </a:rPr>
              <a:t>for	</a:t>
            </a:r>
            <a:r>
              <a:rPr dirty="0" baseline="-26190" sz="10500" spc="-509">
                <a:solidFill>
                  <a:srgbClr val="FFFFFF"/>
                </a:solidFill>
              </a:rPr>
              <a:t>Meet</a:t>
            </a:r>
            <a:r>
              <a:rPr dirty="0" sz="2400" spc="-340"/>
              <a:t>w</a:t>
            </a:r>
            <a:r>
              <a:rPr dirty="0" baseline="-26190" sz="10500" spc="-509">
                <a:solidFill>
                  <a:srgbClr val="FFFFFF"/>
                </a:solidFill>
              </a:rPr>
              <a:t>u</a:t>
            </a:r>
            <a:r>
              <a:rPr dirty="0" sz="2400" spc="-340"/>
              <a:t>ww.</a:t>
            </a:r>
            <a:r>
              <a:rPr dirty="0" baseline="-26190" sz="10500" spc="-509">
                <a:solidFill>
                  <a:srgbClr val="FFFFFF"/>
                </a:solidFill>
              </a:rPr>
              <a:t>p</a:t>
            </a:r>
            <a:r>
              <a:rPr dirty="0" sz="2400" spc="-340"/>
              <a:t>madaboutmattering.com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622300" y="2603500"/>
            <a:ext cx="11544300" cy="5359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0100" y="787400"/>
            <a:ext cx="4184015" cy="394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ww</a:t>
            </a:r>
            <a:r>
              <a:rPr dirty="0" sz="2400" spc="-22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.madaboutmattering.</a:t>
            </a:r>
            <a:r>
              <a:rPr dirty="0" sz="2400" spc="-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c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om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9100" rIns="0" bIns="0" rtlCol="0" vert="horz">
            <a:spAutoFit/>
          </a:bodyPr>
          <a:lstStyle/>
          <a:p>
            <a:pPr marL="297815">
              <a:lnSpc>
                <a:spcPct val="100000"/>
              </a:lnSpc>
            </a:pPr>
            <a:r>
              <a:rPr dirty="0" sz="7000" spc="-5">
                <a:solidFill>
                  <a:srgbClr val="FFFFFF"/>
                </a:solidFill>
              </a:rPr>
              <a:t>Up</a:t>
            </a:r>
            <a:r>
              <a:rPr dirty="0" sz="7000" spc="-95">
                <a:solidFill>
                  <a:srgbClr val="FFFFFF"/>
                </a:solidFill>
              </a:rPr>
              <a:t> </a:t>
            </a:r>
            <a:r>
              <a:rPr dirty="0" sz="7000">
                <a:solidFill>
                  <a:srgbClr val="FFFFFF"/>
                </a:solidFill>
              </a:rPr>
              <a:t>Next</a:t>
            </a:r>
            <a:endParaRPr sz="7000"/>
          </a:p>
        </p:txBody>
      </p:sp>
      <p:sp>
        <p:nvSpPr>
          <p:cNvPr id="4" name="object 4"/>
          <p:cNvSpPr/>
          <p:nvPr/>
        </p:nvSpPr>
        <p:spPr>
          <a:xfrm>
            <a:off x="698500" y="3935565"/>
            <a:ext cx="225286" cy="2403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231900" y="5180165"/>
            <a:ext cx="225286" cy="24030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31900" y="6424765"/>
            <a:ext cx="225286" cy="24030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98500" y="7669365"/>
            <a:ext cx="225286" cy="24030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219200" y="3657600"/>
            <a:ext cx="10217150" cy="4430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300" spc="-10">
                <a:solidFill>
                  <a:srgbClr val="546056"/>
                </a:solidFill>
                <a:latin typeface="Palatino Linotype"/>
                <a:cs typeface="Palatino Linotype"/>
              </a:rPr>
              <a:t>Heartbreak</a:t>
            </a:r>
            <a:r>
              <a:rPr dirty="0" sz="4300" spc="-10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Mapping</a:t>
            </a:r>
            <a:endParaRPr sz="43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000">
              <a:latin typeface="Times New Roman"/>
              <a:cs typeface="Times New Roman"/>
            </a:endParaRPr>
          </a:p>
          <a:p>
            <a:pPr marL="546100">
              <a:lnSpc>
                <a:spcPct val="100000"/>
              </a:lnSpc>
              <a:tabLst>
                <a:tab pos="4259580" algn="l"/>
              </a:tabLst>
            </a:pPr>
            <a:r>
              <a:rPr dirty="0" sz="4300" spc="-20">
                <a:solidFill>
                  <a:srgbClr val="546056"/>
                </a:solidFill>
                <a:latin typeface="Palatino Linotype"/>
                <a:cs typeface="Palatino Linotype"/>
              </a:rPr>
              <a:t>Procedures</a:t>
            </a:r>
            <a:r>
              <a:rPr dirty="0" sz="4300" spc="3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30">
                <a:solidFill>
                  <a:srgbClr val="546056"/>
                </a:solidFill>
                <a:latin typeface="Palatino Linotype"/>
                <a:cs typeface="Palatino Linotype"/>
              </a:rPr>
              <a:t>are	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on</a:t>
            </a:r>
            <a:r>
              <a:rPr dirty="0" sz="4300" spc="-10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wiki</a:t>
            </a:r>
            <a:endParaRPr sz="43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000">
              <a:latin typeface="Times New Roman"/>
              <a:cs typeface="Times New Roman"/>
            </a:endParaRPr>
          </a:p>
          <a:p>
            <a:pPr marL="546100">
              <a:lnSpc>
                <a:spcPct val="100000"/>
              </a:lnSpc>
              <a:tabLst>
                <a:tab pos="1574800" algn="l"/>
                <a:tab pos="4989195" algn="l"/>
                <a:tab pos="5869305" algn="l"/>
                <a:tab pos="6482080" algn="l"/>
                <a:tab pos="7220584" algn="l"/>
                <a:tab pos="8441055" algn="l"/>
              </a:tabLst>
            </a:pPr>
            <a:r>
              <a:rPr dirty="0" sz="4300" spc="-30">
                <a:solidFill>
                  <a:srgbClr val="546056"/>
                </a:solidFill>
                <a:latin typeface="Palatino Linotype"/>
                <a:cs typeface="Palatino Linotype"/>
              </a:rPr>
              <a:t>Are	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you </a:t>
            </a:r>
            <a:r>
              <a:rPr dirty="0" sz="4300" spc="-20">
                <a:solidFill>
                  <a:srgbClr val="546056"/>
                </a:solidFill>
                <a:latin typeface="Palatino Linotype"/>
                <a:cs typeface="Palatino Linotype"/>
              </a:rPr>
              <a:t>ready</a:t>
            </a:r>
            <a:r>
              <a:rPr dirty="0" sz="4300" spc="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for	me	to	go	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over	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it</a:t>
            </a:r>
            <a:r>
              <a:rPr dirty="0" sz="4300" spc="-9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20">
                <a:solidFill>
                  <a:srgbClr val="546056"/>
                </a:solidFill>
                <a:latin typeface="Palatino Linotype"/>
                <a:cs typeface="Palatino Linotype"/>
              </a:rPr>
              <a:t>here?</a:t>
            </a:r>
            <a:endParaRPr sz="43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166620" algn="l"/>
                <a:tab pos="3829050" algn="l"/>
              </a:tabLst>
            </a:pP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Keynote	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(being	</a:t>
            </a:r>
            <a:r>
              <a:rPr dirty="0" sz="4300" spc="-25">
                <a:solidFill>
                  <a:srgbClr val="546056"/>
                </a:solidFill>
                <a:latin typeface="Palatino Linotype"/>
                <a:cs typeface="Palatino Linotype"/>
              </a:rPr>
              <a:t>recorded</a:t>
            </a:r>
            <a:r>
              <a:rPr dirty="0" sz="4300" spc="-4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45">
                <a:solidFill>
                  <a:srgbClr val="546056"/>
                </a:solidFill>
                <a:latin typeface="Palatino Linotype"/>
                <a:cs typeface="Palatino Linotype"/>
              </a:rPr>
              <a:t>Wednesday)</a:t>
            </a:r>
            <a:endParaRPr sz="43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0100" y="787400"/>
            <a:ext cx="4184015" cy="394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ww</a:t>
            </a:r>
            <a:r>
              <a:rPr dirty="0" sz="2400" spc="-22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.madaboutmattering.</a:t>
            </a:r>
            <a:r>
              <a:rPr dirty="0" sz="2400" spc="-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c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om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9100" rIns="0" bIns="0" rtlCol="0" vert="horz">
            <a:spAutoFit/>
          </a:bodyPr>
          <a:lstStyle/>
          <a:p>
            <a:pPr marL="297815">
              <a:lnSpc>
                <a:spcPct val="100000"/>
              </a:lnSpc>
              <a:tabLst>
                <a:tab pos="2574290" algn="l"/>
              </a:tabLst>
            </a:pPr>
            <a:r>
              <a:rPr dirty="0" sz="7000" spc="-5">
                <a:solidFill>
                  <a:srgbClr val="FFFFFF"/>
                </a:solidFill>
              </a:rPr>
              <a:t>A</a:t>
            </a:r>
            <a:r>
              <a:rPr dirty="0" sz="7000">
                <a:solidFill>
                  <a:srgbClr val="FFFFFF"/>
                </a:solidFill>
              </a:rPr>
              <a:t>fter	mapp</a:t>
            </a:r>
            <a:r>
              <a:rPr dirty="0" sz="7000" spc="-5">
                <a:solidFill>
                  <a:srgbClr val="FFFFFF"/>
                </a:solidFill>
              </a:rPr>
              <a:t>ing</a:t>
            </a:r>
            <a:endParaRPr sz="7000"/>
          </a:p>
        </p:txBody>
      </p:sp>
      <p:sp>
        <p:nvSpPr>
          <p:cNvPr id="4" name="object 4"/>
          <p:cNvSpPr/>
          <p:nvPr/>
        </p:nvSpPr>
        <p:spPr>
          <a:xfrm>
            <a:off x="698500" y="4824565"/>
            <a:ext cx="225286" cy="2403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98500" y="6069165"/>
            <a:ext cx="225286" cy="24030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219200" y="4546600"/>
            <a:ext cx="10267315" cy="2652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906144" algn="l"/>
                <a:tab pos="2248535" algn="l"/>
                <a:tab pos="2861310" algn="l"/>
                <a:tab pos="3561715" algn="l"/>
              </a:tabLst>
            </a:pPr>
            <a:r>
              <a:rPr dirty="0" sz="4300" spc="-200">
                <a:solidFill>
                  <a:srgbClr val="546056"/>
                </a:solidFill>
                <a:latin typeface="Palatino Linotype"/>
                <a:cs typeface="Palatino Linotype"/>
              </a:rPr>
              <a:t>We	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hope	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to	be	blogging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next</a:t>
            </a:r>
            <a:r>
              <a:rPr dirty="0" sz="4300" spc="-9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week</a:t>
            </a:r>
            <a:endParaRPr sz="43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4"/>
              </a:spcBef>
            </a:pPr>
            <a:endParaRPr sz="3650">
              <a:latin typeface="Times New Roman"/>
              <a:cs typeface="Times New Roman"/>
            </a:endParaRPr>
          </a:p>
          <a:p>
            <a:pPr marL="12700" marR="5080">
              <a:lnSpc>
                <a:spcPct val="108500"/>
              </a:lnSpc>
              <a:tabLst>
                <a:tab pos="3049905" algn="l"/>
                <a:tab pos="7296150" algn="l"/>
              </a:tabLst>
            </a:pPr>
            <a:r>
              <a:rPr dirty="0" sz="4300" spc="-10">
                <a:solidFill>
                  <a:srgbClr val="546056"/>
                </a:solidFill>
                <a:latin typeface="Palatino Linotype"/>
                <a:cs typeface="Palatino Linotype"/>
              </a:rPr>
              <a:t>Crescerance	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is</a:t>
            </a:r>
            <a:r>
              <a:rPr dirty="0" sz="4300" spc="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10">
                <a:solidFill>
                  <a:srgbClr val="546056"/>
                </a:solidFill>
                <a:latin typeface="Palatino Linotype"/>
                <a:cs typeface="Palatino Linotype"/>
              </a:rPr>
              <a:t>releasing</a:t>
            </a:r>
            <a:r>
              <a:rPr dirty="0" sz="4300" spc="1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some	updates</a:t>
            </a:r>
            <a:r>
              <a:rPr dirty="0" sz="4300" spc="-7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this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week!</a:t>
            </a:r>
            <a:endParaRPr sz="43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432064" y="1127520"/>
            <a:ext cx="4158615" cy="0"/>
          </a:xfrm>
          <a:custGeom>
            <a:avLst/>
            <a:gdLst/>
            <a:ahLst/>
            <a:cxnLst/>
            <a:rect l="l" t="t" r="r" b="b"/>
            <a:pathLst>
              <a:path w="4158615" h="0">
                <a:moveTo>
                  <a:pt x="0" y="0"/>
                </a:moveTo>
                <a:lnTo>
                  <a:pt x="4158406" y="0"/>
                </a:lnTo>
              </a:path>
            </a:pathLst>
          </a:custGeom>
          <a:ln w="1785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97815">
              <a:lnSpc>
                <a:spcPct val="100000"/>
              </a:lnSpc>
            </a:pPr>
            <a:r>
              <a:rPr dirty="0" baseline="-26190" sz="10500">
                <a:solidFill>
                  <a:srgbClr val="FFFFFF"/>
                </a:solidFill>
              </a:rPr>
              <a:t>Mad </a:t>
            </a:r>
            <a:r>
              <a:rPr dirty="0" baseline="-26190" sz="10500" spc="-7">
                <a:solidFill>
                  <a:srgbClr val="FFFFFF"/>
                </a:solidFill>
              </a:rPr>
              <a:t>About</a:t>
            </a:r>
            <a:r>
              <a:rPr dirty="0" baseline="-26190" sz="10500" spc="-450">
                <a:solidFill>
                  <a:srgbClr val="FFFFFF"/>
                </a:solidFill>
              </a:rPr>
              <a:t> </a:t>
            </a:r>
            <a:r>
              <a:rPr dirty="0" baseline="-26190" sz="10500" spc="-330">
                <a:solidFill>
                  <a:srgbClr val="FFFFFF"/>
                </a:solidFill>
              </a:rPr>
              <a:t>Matterin</a:t>
            </a:r>
            <a:r>
              <a:rPr dirty="0" sz="2400" spc="-220"/>
              <a:t>ww</a:t>
            </a:r>
            <a:r>
              <a:rPr dirty="0" baseline="-26190" sz="10500" spc="-330">
                <a:solidFill>
                  <a:srgbClr val="FFFFFF"/>
                </a:solidFill>
              </a:rPr>
              <a:t>g</a:t>
            </a:r>
            <a:r>
              <a:rPr dirty="0" sz="2400" spc="-220"/>
              <a:t>w.madaboutmattering.com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812800" y="3047722"/>
            <a:ext cx="136219" cy="145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12800" y="3809722"/>
            <a:ext cx="136219" cy="14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12800" y="4571722"/>
            <a:ext cx="136219" cy="145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12800" y="5333722"/>
            <a:ext cx="136219" cy="1453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12800" y="6095722"/>
            <a:ext cx="136219" cy="1453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812800" y="6857723"/>
            <a:ext cx="136219" cy="1453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12800" y="7619723"/>
            <a:ext cx="136219" cy="1453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12800" y="8381723"/>
            <a:ext cx="136219" cy="1453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130300" y="2882900"/>
            <a:ext cx="10721340" cy="61925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-35">
                <a:solidFill>
                  <a:srgbClr val="546056"/>
                </a:solidFill>
                <a:latin typeface="Palatino Linotype"/>
                <a:cs typeface="Palatino Linotype"/>
              </a:rPr>
              <a:t>Website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&amp; </a:t>
            </a:r>
            <a:r>
              <a:rPr dirty="0" sz="2600" spc="-10">
                <a:solidFill>
                  <a:srgbClr val="546056"/>
                </a:solidFill>
                <a:latin typeface="Palatino Linotype"/>
                <a:cs typeface="Palatino Linotype"/>
              </a:rPr>
              <a:t>Where </a:t>
            </a:r>
            <a:r>
              <a:rPr dirty="0" sz="2600" spc="-50">
                <a:solidFill>
                  <a:srgbClr val="546056"/>
                </a:solidFill>
                <a:latin typeface="Palatino Linotype"/>
                <a:cs typeface="Palatino Linotype"/>
              </a:rPr>
              <a:t>We’ll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be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Blogging:</a:t>
            </a:r>
            <a:r>
              <a:rPr dirty="0" sz="2600" spc="5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600" spc="-10" u="heavy">
                <a:solidFill>
                  <a:srgbClr val="0000FF"/>
                </a:solidFill>
                <a:latin typeface="Palatino Linotype"/>
                <a:cs typeface="Palatino Linotype"/>
                <a:hlinkClick r:id="rId10"/>
              </a:rPr>
              <a:t>www.madaboutmattering.com</a:t>
            </a:r>
            <a:endParaRPr sz="26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600" spc="-40">
                <a:solidFill>
                  <a:srgbClr val="546056"/>
                </a:solidFill>
                <a:latin typeface="Palatino Linotype"/>
                <a:cs typeface="Palatino Linotype"/>
              </a:rPr>
              <a:t>Teacher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Document:</a:t>
            </a:r>
            <a:r>
              <a:rPr dirty="0" sz="2600" spc="6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600" spc="90" u="heavy">
                <a:solidFill>
                  <a:srgbClr val="0000FF"/>
                </a:solidFill>
                <a:latin typeface="Palatino Linotype"/>
                <a:cs typeface="Palatino Linotype"/>
                <a:hlinkClick r:id="rId11"/>
              </a:rPr>
              <a:t>http://bit.ly/mad-matter</a:t>
            </a:r>
            <a:endParaRPr sz="26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Give your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Skype handle to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Lisa </a:t>
            </a:r>
            <a:r>
              <a:rPr dirty="0" sz="2600" spc="-10">
                <a:solidFill>
                  <a:srgbClr val="546056"/>
                </a:solidFill>
                <a:latin typeface="Palatino Linotype"/>
                <a:cs typeface="Palatino Linotype"/>
              </a:rPr>
              <a:t>Durff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for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the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Skype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chat</a:t>
            </a:r>
            <a:r>
              <a:rPr dirty="0" sz="2600" spc="1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600" spc="-10">
                <a:solidFill>
                  <a:srgbClr val="546056"/>
                </a:solidFill>
                <a:latin typeface="Palatino Linotype"/>
                <a:cs typeface="Palatino Linotype"/>
              </a:rPr>
              <a:t>group.</a:t>
            </a:r>
            <a:endParaRPr sz="2600">
              <a:latin typeface="Palatino Linotype"/>
              <a:cs typeface="Palatino Linotype"/>
            </a:endParaRPr>
          </a:p>
          <a:p>
            <a:pPr marL="12700" marR="464820" indent="82550">
              <a:lnSpc>
                <a:spcPct val="192300"/>
              </a:lnSpc>
            </a:pPr>
            <a:r>
              <a:rPr dirty="0" sz="2600" spc="-40">
                <a:solidFill>
                  <a:srgbClr val="546056"/>
                </a:solidFill>
                <a:latin typeface="Palatino Linotype"/>
                <a:cs typeface="Palatino Linotype"/>
              </a:rPr>
              <a:t>Wiki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(including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timeline) </a:t>
            </a:r>
            <a:r>
              <a:rPr dirty="0" sz="2600" spc="35" u="heavy">
                <a:solidFill>
                  <a:srgbClr val="0000FF"/>
                </a:solidFill>
                <a:latin typeface="Palatino Linotype"/>
                <a:cs typeface="Palatino Linotype"/>
                <a:hlinkClick r:id="rId12"/>
              </a:rPr>
              <a:t>http://madaboutmattering.wikispaces.com 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Hashtag:</a:t>
            </a:r>
            <a:r>
              <a:rPr dirty="0" sz="2600" spc="-7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600" spc="20">
                <a:solidFill>
                  <a:srgbClr val="546056"/>
                </a:solidFill>
                <a:latin typeface="Palatino Linotype"/>
                <a:cs typeface="Palatino Linotype"/>
              </a:rPr>
              <a:t>#appsthatmatter</a:t>
            </a:r>
            <a:endParaRPr sz="2600">
              <a:latin typeface="Palatino Linotype"/>
              <a:cs typeface="Palatino Linotype"/>
            </a:endParaRPr>
          </a:p>
          <a:p>
            <a:pPr marL="12700" marR="1252220">
              <a:lnSpc>
                <a:spcPct val="192300"/>
              </a:lnSpc>
            </a:pP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Schools </a:t>
            </a:r>
            <a:r>
              <a:rPr dirty="0" sz="2600" spc="45" u="heavy">
                <a:solidFill>
                  <a:srgbClr val="0000FF"/>
                </a:solidFill>
                <a:latin typeface="Palatino Linotype"/>
                <a:cs typeface="Palatino Linotype"/>
                <a:hlinkClick r:id="rId13"/>
              </a:rPr>
              <a:t>http://madaboutmattering.wikispaces.com/Schools 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Calendar:</a:t>
            </a:r>
            <a:r>
              <a:rPr dirty="0" sz="2600" spc="-1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600" spc="45" u="heavy">
                <a:solidFill>
                  <a:srgbClr val="0000FF"/>
                </a:solidFill>
                <a:latin typeface="Palatino Linotype"/>
                <a:cs typeface="Palatino Linotype"/>
                <a:hlinkClick r:id="rId14"/>
              </a:rPr>
              <a:t>http://madaboutmattering.wikispaces.com/Calendar</a:t>
            </a:r>
            <a:endParaRPr sz="26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11"/>
              </a:spcBef>
            </a:pPr>
            <a:endParaRPr sz="2250">
              <a:latin typeface="Times New Roman"/>
              <a:cs typeface="Times New Roman"/>
            </a:endParaRPr>
          </a:p>
          <a:p>
            <a:pPr marL="12700" marR="5080">
              <a:lnSpc>
                <a:spcPct val="109000"/>
              </a:lnSpc>
            </a:pP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Google </a:t>
            </a:r>
            <a:r>
              <a:rPr dirty="0" sz="2600" spc="-10">
                <a:solidFill>
                  <a:srgbClr val="546056"/>
                </a:solidFill>
                <a:latin typeface="Palatino Linotype"/>
                <a:cs typeface="Palatino Linotype"/>
              </a:rPr>
              <a:t>Group: </a:t>
            </a:r>
            <a:r>
              <a:rPr dirty="0" sz="2600" spc="75" u="heavy">
                <a:solidFill>
                  <a:srgbClr val="0000FF"/>
                </a:solidFill>
                <a:latin typeface="Palatino Linotype"/>
                <a:cs typeface="Palatino Linotype"/>
              </a:rPr>
              <a:t>https://groups.google.com/forum/#!forum/mad-about-  </a:t>
            </a:r>
            <a:r>
              <a:rPr dirty="0" sz="2600" u="heavy">
                <a:solidFill>
                  <a:srgbClr val="0000FF"/>
                </a:solidFill>
                <a:latin typeface="Palatino Linotype"/>
                <a:cs typeface="Palatino Linotype"/>
              </a:rPr>
              <a:t>mattering</a:t>
            </a:r>
            <a:endParaRPr sz="26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477000" y="609600"/>
            <a:ext cx="5918200" cy="8547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62100" y="2730754"/>
            <a:ext cx="3772535" cy="23368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 indent="76200">
              <a:lnSpc>
                <a:spcPct val="109500"/>
              </a:lnSpc>
            </a:pPr>
            <a:r>
              <a:rPr dirty="0" sz="7000" spc="-10">
                <a:solidFill>
                  <a:srgbClr val="546056"/>
                </a:solidFill>
              </a:rPr>
              <a:t>February  </a:t>
            </a:r>
            <a:r>
              <a:rPr dirty="0" sz="7000" spc="-5">
                <a:solidFill>
                  <a:srgbClr val="546056"/>
                </a:solidFill>
              </a:rPr>
              <a:t>Ac</a:t>
            </a:r>
            <a:r>
              <a:rPr dirty="0" sz="7000">
                <a:solidFill>
                  <a:srgbClr val="546056"/>
                </a:solidFill>
              </a:rPr>
              <a:t>t</a:t>
            </a:r>
            <a:r>
              <a:rPr dirty="0" sz="7000" spc="-5">
                <a:solidFill>
                  <a:srgbClr val="546056"/>
                </a:solidFill>
              </a:rPr>
              <a:t>ivi</a:t>
            </a:r>
            <a:r>
              <a:rPr dirty="0" sz="7000">
                <a:solidFill>
                  <a:srgbClr val="546056"/>
                </a:solidFill>
              </a:rPr>
              <a:t>t</a:t>
            </a:r>
            <a:r>
              <a:rPr dirty="0" sz="7000" spc="-5">
                <a:solidFill>
                  <a:srgbClr val="546056"/>
                </a:solidFill>
              </a:rPr>
              <a:t>ies</a:t>
            </a:r>
            <a:endParaRPr sz="7000"/>
          </a:p>
        </p:txBody>
      </p:sp>
      <p:sp>
        <p:nvSpPr>
          <p:cNvPr id="5" name="object 5"/>
          <p:cNvSpPr txBox="1"/>
          <p:nvPr/>
        </p:nvSpPr>
        <p:spPr>
          <a:xfrm>
            <a:off x="749300" y="5448300"/>
            <a:ext cx="5390515" cy="31038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indent="1765300">
              <a:lnSpc>
                <a:spcPct val="100000"/>
              </a:lnSpc>
              <a:buAutoNum type="arabicPeriod"/>
              <a:tabLst>
                <a:tab pos="2064385" algn="l"/>
              </a:tabLst>
            </a:pPr>
            <a:r>
              <a:rPr dirty="0" sz="2700" spc="-15" i="1">
                <a:solidFill>
                  <a:srgbClr val="717D75"/>
                </a:solidFill>
                <a:latin typeface="Palatino Linotype"/>
                <a:cs typeface="Palatino Linotype"/>
              </a:rPr>
              <a:t>H</a:t>
            </a:r>
            <a:r>
              <a:rPr dirty="0" sz="2700" spc="-100" i="1">
                <a:solidFill>
                  <a:srgbClr val="717D75"/>
                </a:solidFill>
                <a:latin typeface="Palatino Linotype"/>
                <a:cs typeface="Palatino Linotype"/>
              </a:rPr>
              <a:t>ands</a:t>
            </a:r>
            <a:r>
              <a:rPr dirty="0" sz="2700" spc="-160" i="1">
                <a:solidFill>
                  <a:srgbClr val="717D75"/>
                </a:solidFill>
                <a:latin typeface="Palatino Linotype"/>
                <a:cs typeface="Palatino Linotype"/>
              </a:rPr>
              <a:t>h</a:t>
            </a:r>
            <a:r>
              <a:rPr dirty="0" sz="2700" spc="-60" i="1">
                <a:solidFill>
                  <a:srgbClr val="717D75"/>
                </a:solidFill>
                <a:latin typeface="Palatino Linotype"/>
                <a:cs typeface="Palatino Linotype"/>
              </a:rPr>
              <a:t>akes</a:t>
            </a:r>
            <a:endParaRPr sz="2700">
              <a:latin typeface="Palatino Linotype"/>
              <a:cs typeface="Palatino Linotype"/>
            </a:endParaRPr>
          </a:p>
          <a:p>
            <a:pPr marL="12700" marR="5080" indent="1092200">
              <a:lnSpc>
                <a:spcPct val="108000"/>
              </a:lnSpc>
              <a:spcBef>
                <a:spcPts val="100"/>
              </a:spcBef>
              <a:buAutoNum type="arabicPeriod"/>
              <a:tabLst>
                <a:tab pos="1412240" algn="l"/>
              </a:tabLst>
            </a:pPr>
            <a:r>
              <a:rPr dirty="0" sz="2700" spc="-35" i="1">
                <a:solidFill>
                  <a:srgbClr val="717D75"/>
                </a:solidFill>
                <a:latin typeface="Palatino Linotype"/>
                <a:cs typeface="Palatino Linotype"/>
              </a:rPr>
              <a:t>Map </a:t>
            </a:r>
            <a:r>
              <a:rPr dirty="0" sz="2700" spc="-160" i="1">
                <a:solidFill>
                  <a:srgbClr val="717D75"/>
                </a:solidFill>
                <a:latin typeface="Palatino Linotype"/>
                <a:cs typeface="Palatino Linotype"/>
              </a:rPr>
              <a:t>Your </a:t>
            </a:r>
            <a:r>
              <a:rPr dirty="0" sz="2700" spc="-20" i="1">
                <a:solidFill>
                  <a:srgbClr val="717D75"/>
                </a:solidFill>
                <a:latin typeface="Palatino Linotype"/>
                <a:cs typeface="Palatino Linotype"/>
              </a:rPr>
              <a:t>Heartbreak  </a:t>
            </a:r>
            <a:r>
              <a:rPr dirty="0" sz="2700" spc="-80" i="1" u="heavy">
                <a:solidFill>
                  <a:srgbClr val="0000FF"/>
                </a:solidFill>
                <a:latin typeface="Palatino Linotype"/>
                <a:cs typeface="Palatino Linotype"/>
                <a:hlinkClick r:id="rId4"/>
              </a:rPr>
              <a:t>http://www.angelamaiers.com/2013/11/  </a:t>
            </a:r>
            <a:r>
              <a:rPr dirty="0" sz="2700" spc="-50" i="1" u="heavy">
                <a:solidFill>
                  <a:srgbClr val="0000FF"/>
                </a:solidFill>
                <a:latin typeface="Palatino Linotype"/>
                <a:cs typeface="Palatino Linotype"/>
              </a:rPr>
              <a:t>heartbreak</a:t>
            </a:r>
            <a:r>
              <a:rPr dirty="0" sz="2700" spc="-50" b="0" i="1" u="heavy">
                <a:solidFill>
                  <a:srgbClr val="0000FF"/>
                </a:solidFill>
                <a:latin typeface="Tekton Pro Light"/>
                <a:cs typeface="Tekton Pro Light"/>
              </a:rPr>
              <a:t>-</a:t>
            </a:r>
            <a:r>
              <a:rPr dirty="0" sz="2700" spc="-50" i="1" u="heavy">
                <a:solidFill>
                  <a:srgbClr val="0000FF"/>
                </a:solidFill>
                <a:latin typeface="Palatino Linotype"/>
                <a:cs typeface="Palatino Linotype"/>
              </a:rPr>
              <a:t>mapping</a:t>
            </a:r>
            <a:r>
              <a:rPr dirty="0" sz="2700" spc="-50" b="0" i="1" u="heavy">
                <a:solidFill>
                  <a:srgbClr val="0000FF"/>
                </a:solidFill>
                <a:latin typeface="Tekton Pro Light"/>
                <a:cs typeface="Tekton Pro Light"/>
              </a:rPr>
              <a:t>-</a:t>
            </a:r>
            <a:r>
              <a:rPr dirty="0" sz="2700" spc="-50" i="1" u="heavy">
                <a:solidFill>
                  <a:srgbClr val="0000FF"/>
                </a:solidFill>
                <a:latin typeface="Palatino Linotype"/>
                <a:cs typeface="Palatino Linotype"/>
              </a:rPr>
              <a:t>in</a:t>
            </a:r>
            <a:r>
              <a:rPr dirty="0" sz="2700" spc="-50" b="0" i="1" u="heavy">
                <a:solidFill>
                  <a:srgbClr val="0000FF"/>
                </a:solidFill>
                <a:latin typeface="Tekton Pro Light"/>
                <a:cs typeface="Tekton Pro Light"/>
              </a:rPr>
              <a:t>-</a:t>
            </a:r>
            <a:r>
              <a:rPr dirty="0" sz="2700" spc="-50" i="1" u="heavy">
                <a:solidFill>
                  <a:srgbClr val="0000FF"/>
                </a:solidFill>
                <a:latin typeface="Palatino Linotype"/>
                <a:cs typeface="Palatino Linotype"/>
              </a:rPr>
              <a:t>action/ </a:t>
            </a:r>
            <a:r>
              <a:rPr dirty="0" sz="2700" spc="-114" i="1">
                <a:solidFill>
                  <a:srgbClr val="717D75"/>
                </a:solidFill>
                <a:latin typeface="Palatino Linotype"/>
                <a:cs typeface="Palatino Linotype"/>
              </a:rPr>
              <a:t>p 61</a:t>
            </a:r>
            <a:r>
              <a:rPr dirty="0" sz="2700" spc="-114" b="0" i="1">
                <a:solidFill>
                  <a:srgbClr val="717D75"/>
                </a:solidFill>
                <a:latin typeface="Tekton Pro Light"/>
                <a:cs typeface="Tekton Pro Light"/>
              </a:rPr>
              <a:t>-</a:t>
            </a:r>
            <a:r>
              <a:rPr dirty="0" sz="2700" spc="-114" i="1">
                <a:solidFill>
                  <a:srgbClr val="717D75"/>
                </a:solidFill>
                <a:latin typeface="Palatino Linotype"/>
                <a:cs typeface="Palatino Linotype"/>
              </a:rPr>
              <a:t>62</a:t>
            </a:r>
            <a:r>
              <a:rPr dirty="0" sz="2700" spc="-260" i="1">
                <a:solidFill>
                  <a:srgbClr val="717D75"/>
                </a:solidFill>
                <a:latin typeface="Palatino Linotype"/>
                <a:cs typeface="Palatino Linotype"/>
              </a:rPr>
              <a:t> </a:t>
            </a:r>
            <a:r>
              <a:rPr dirty="0" sz="2700" spc="-95" i="1">
                <a:solidFill>
                  <a:srgbClr val="717D75"/>
                </a:solidFill>
                <a:latin typeface="Palatino Linotype"/>
                <a:cs typeface="Palatino Linotype"/>
              </a:rPr>
              <a:t>in  </a:t>
            </a:r>
            <a:r>
              <a:rPr dirty="0" sz="2700" spc="-90" i="1">
                <a:solidFill>
                  <a:srgbClr val="717D75"/>
                </a:solidFill>
                <a:latin typeface="Palatino Linotype"/>
                <a:cs typeface="Palatino Linotype"/>
              </a:rPr>
              <a:t>Classroom </a:t>
            </a:r>
            <a:r>
              <a:rPr dirty="0" sz="2700" spc="-75" i="1">
                <a:solidFill>
                  <a:srgbClr val="717D75"/>
                </a:solidFill>
                <a:latin typeface="Palatino Linotype"/>
                <a:cs typeface="Palatino Linotype"/>
              </a:rPr>
              <a:t>habitudes </a:t>
            </a:r>
            <a:r>
              <a:rPr dirty="0" sz="2700" spc="-105" i="1">
                <a:solidFill>
                  <a:srgbClr val="717D75"/>
                </a:solidFill>
                <a:latin typeface="Palatino Linotype"/>
                <a:cs typeface="Palatino Linotype"/>
              </a:rPr>
              <a:t>by </a:t>
            </a:r>
            <a:r>
              <a:rPr dirty="0" sz="2700" spc="-80" i="1">
                <a:solidFill>
                  <a:srgbClr val="717D75"/>
                </a:solidFill>
                <a:latin typeface="Palatino Linotype"/>
                <a:cs typeface="Palatino Linotype"/>
              </a:rPr>
              <a:t>Angela</a:t>
            </a:r>
            <a:r>
              <a:rPr dirty="0" sz="2700" spc="-425" i="1">
                <a:solidFill>
                  <a:srgbClr val="717D75"/>
                </a:solidFill>
                <a:latin typeface="Palatino Linotype"/>
                <a:cs typeface="Palatino Linotype"/>
              </a:rPr>
              <a:t> </a:t>
            </a:r>
            <a:r>
              <a:rPr dirty="0" sz="2700" spc="-60" i="1">
                <a:solidFill>
                  <a:srgbClr val="717D75"/>
                </a:solidFill>
                <a:latin typeface="Palatino Linotype"/>
                <a:cs typeface="Palatino Linotype"/>
              </a:rPr>
              <a:t>Maiers</a:t>
            </a:r>
            <a:endParaRPr sz="2700">
              <a:latin typeface="Palatino Linotype"/>
              <a:cs typeface="Palatino Linotype"/>
            </a:endParaRPr>
          </a:p>
          <a:p>
            <a:pPr marL="1143635" indent="-280035">
              <a:lnSpc>
                <a:spcPct val="100000"/>
              </a:lnSpc>
              <a:spcBef>
                <a:spcPts val="259"/>
              </a:spcBef>
              <a:buAutoNum type="arabicPeriod"/>
              <a:tabLst>
                <a:tab pos="1144270" algn="l"/>
              </a:tabLst>
            </a:pPr>
            <a:r>
              <a:rPr dirty="0" sz="2700" spc="-90" i="1">
                <a:solidFill>
                  <a:srgbClr val="717D75"/>
                </a:solidFill>
                <a:latin typeface="Palatino Linotype"/>
                <a:cs typeface="Palatino Linotype"/>
              </a:rPr>
              <a:t>Keynote </a:t>
            </a:r>
            <a:r>
              <a:rPr dirty="0" sz="2700" spc="-105" i="1">
                <a:solidFill>
                  <a:srgbClr val="717D75"/>
                </a:solidFill>
                <a:latin typeface="Palatino Linotype"/>
                <a:cs typeface="Palatino Linotype"/>
              </a:rPr>
              <a:t>by </a:t>
            </a:r>
            <a:r>
              <a:rPr dirty="0" sz="2700" spc="-80" i="1">
                <a:solidFill>
                  <a:srgbClr val="717D75"/>
                </a:solidFill>
                <a:latin typeface="Palatino Linotype"/>
                <a:cs typeface="Palatino Linotype"/>
              </a:rPr>
              <a:t>Angela</a:t>
            </a:r>
            <a:r>
              <a:rPr dirty="0" sz="2700" spc="-400" i="1">
                <a:solidFill>
                  <a:srgbClr val="717D75"/>
                </a:solidFill>
                <a:latin typeface="Palatino Linotype"/>
                <a:cs typeface="Palatino Linotype"/>
              </a:rPr>
              <a:t> </a:t>
            </a:r>
            <a:r>
              <a:rPr dirty="0" sz="2700" spc="-60" i="1">
                <a:solidFill>
                  <a:srgbClr val="717D75"/>
                </a:solidFill>
                <a:latin typeface="Palatino Linotype"/>
                <a:cs typeface="Palatino Linotype"/>
              </a:rPr>
              <a:t>Maiers</a:t>
            </a:r>
            <a:endParaRPr sz="2700">
              <a:latin typeface="Palatino Linotype"/>
              <a:cs typeface="Palatino Linotype"/>
            </a:endParaRPr>
          </a:p>
          <a:p>
            <a:pPr marL="1352550" indent="-323850">
              <a:lnSpc>
                <a:spcPct val="100000"/>
              </a:lnSpc>
              <a:spcBef>
                <a:spcPts val="359"/>
              </a:spcBef>
              <a:buAutoNum type="arabicPeriod"/>
              <a:tabLst>
                <a:tab pos="1353185" algn="l"/>
              </a:tabLst>
            </a:pPr>
            <a:r>
              <a:rPr dirty="0" sz="2700" spc="-130" i="1">
                <a:solidFill>
                  <a:srgbClr val="717D75"/>
                </a:solidFill>
                <a:latin typeface="Palatino Linotype"/>
                <a:cs typeface="Palatino Linotype"/>
              </a:rPr>
              <a:t>Students </a:t>
            </a:r>
            <a:r>
              <a:rPr dirty="0" sz="2700" spc="-95" i="1">
                <a:solidFill>
                  <a:srgbClr val="717D75"/>
                </a:solidFill>
                <a:latin typeface="Palatino Linotype"/>
                <a:cs typeface="Palatino Linotype"/>
              </a:rPr>
              <a:t>blog </a:t>
            </a:r>
            <a:r>
              <a:rPr dirty="0" sz="2700" spc="-75" i="1">
                <a:solidFill>
                  <a:srgbClr val="717D75"/>
                </a:solidFill>
                <a:latin typeface="Palatino Linotype"/>
                <a:cs typeface="Palatino Linotype"/>
              </a:rPr>
              <a:t>and</a:t>
            </a:r>
            <a:r>
              <a:rPr dirty="0" sz="2700" spc="-190" i="1">
                <a:solidFill>
                  <a:srgbClr val="717D75"/>
                </a:solidFill>
                <a:latin typeface="Palatino Linotype"/>
                <a:cs typeface="Palatino Linotype"/>
              </a:rPr>
              <a:t> </a:t>
            </a:r>
            <a:r>
              <a:rPr dirty="0" sz="2700" spc="-80" i="1">
                <a:solidFill>
                  <a:srgbClr val="717D75"/>
                </a:solidFill>
                <a:latin typeface="Palatino Linotype"/>
                <a:cs typeface="Palatino Linotype"/>
              </a:rPr>
              <a:t>share</a:t>
            </a:r>
            <a:endParaRPr sz="27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896100" y="292100"/>
            <a:ext cx="5753100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305064" y="1343420"/>
            <a:ext cx="4158615" cy="0"/>
          </a:xfrm>
          <a:custGeom>
            <a:avLst/>
            <a:gdLst/>
            <a:ahLst/>
            <a:cxnLst/>
            <a:rect l="l" t="t" r="r" b="b"/>
            <a:pathLst>
              <a:path w="4158615" h="0">
                <a:moveTo>
                  <a:pt x="0" y="0"/>
                </a:moveTo>
                <a:lnTo>
                  <a:pt x="4158406" y="0"/>
                </a:lnTo>
              </a:path>
            </a:pathLst>
          </a:custGeom>
          <a:ln w="1785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4500" y="1209019"/>
            <a:ext cx="202757" cy="2162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77900" y="3009879"/>
            <a:ext cx="202757" cy="2162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77900" y="4150339"/>
            <a:ext cx="202757" cy="2162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77900" y="5951199"/>
            <a:ext cx="202757" cy="21627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44500" y="7752059"/>
            <a:ext cx="202757" cy="21627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77900" y="8892519"/>
            <a:ext cx="202757" cy="21627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914400" y="884920"/>
            <a:ext cx="11562715" cy="83832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12599"/>
              </a:lnSpc>
            </a:pP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One of our </a:t>
            </a:r>
            <a:r>
              <a:rPr dirty="0" sz="3850" spc="-5">
                <a:solidFill>
                  <a:srgbClr val="546056"/>
                </a:solidFill>
                <a:latin typeface="Palatino Linotype"/>
                <a:cs typeface="Palatino Linotype"/>
              </a:rPr>
              <a:t>secrets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of success is 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the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w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w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ww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e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.m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e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a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k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d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l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a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y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bo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t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u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e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tm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a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a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c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tt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h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er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e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in</a:t>
            </a:r>
            <a:r>
              <a:rPr dirty="0" sz="3850" spc="-625">
                <a:solidFill>
                  <a:srgbClr val="546056"/>
                </a:solidFill>
                <a:latin typeface="Palatino Linotype"/>
                <a:cs typeface="Palatino Linotype"/>
              </a:rPr>
              <a:t>r</a:t>
            </a:r>
            <a:r>
              <a:rPr dirty="0" baseline="25462" sz="3600" spc="-937">
                <a:solidFill>
                  <a:srgbClr val="0000FF"/>
                </a:solidFill>
                <a:latin typeface="Palatino Linotype"/>
                <a:cs typeface="Palatino Linotype"/>
              </a:rPr>
              <a:t>g.com </a:t>
            </a:r>
            <a:r>
              <a:rPr dirty="0" baseline="25462" sz="3600" spc="-885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meetings!</a:t>
            </a:r>
            <a:endParaRPr sz="385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800">
              <a:latin typeface="Times New Roman"/>
              <a:cs typeface="Times New Roman"/>
            </a:endParaRPr>
          </a:p>
          <a:p>
            <a:pPr marL="546100">
              <a:lnSpc>
                <a:spcPct val="100000"/>
              </a:lnSpc>
            </a:pPr>
            <a:r>
              <a:rPr dirty="0" sz="3850">
                <a:solidFill>
                  <a:srgbClr val="546056"/>
                </a:solidFill>
                <a:latin typeface="Palatino Linotype"/>
                <a:cs typeface="Palatino Linotype"/>
              </a:rPr>
              <a:t>Recorded </a:t>
            </a:r>
            <a:r>
              <a:rPr dirty="0" sz="3850" spc="10">
                <a:solidFill>
                  <a:srgbClr val="546056"/>
                </a:solidFill>
                <a:latin typeface="Palatino Linotype"/>
                <a:cs typeface="Palatino Linotype"/>
              </a:rPr>
              <a:t>and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sent to all</a:t>
            </a:r>
            <a:r>
              <a:rPr dirty="0" sz="3850" spc="-7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teachers</a:t>
            </a:r>
            <a:endParaRPr sz="385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sz="3300">
              <a:latin typeface="Times New Roman"/>
              <a:cs typeface="Times New Roman"/>
            </a:endParaRPr>
          </a:p>
          <a:p>
            <a:pPr marL="546100" marR="979805">
              <a:lnSpc>
                <a:spcPct val="112599"/>
              </a:lnSpc>
            </a:pP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Expect to have them </a:t>
            </a:r>
            <a:r>
              <a:rPr dirty="0" sz="3850" spc="10">
                <a:solidFill>
                  <a:srgbClr val="546056"/>
                </a:solidFill>
                <a:latin typeface="Palatino Linotype"/>
                <a:cs typeface="Palatino Linotype"/>
              </a:rPr>
              <a:t>weekly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for the first 5-6  </a:t>
            </a:r>
            <a:r>
              <a:rPr dirty="0" sz="3850" spc="10">
                <a:solidFill>
                  <a:srgbClr val="546056"/>
                </a:solidFill>
                <a:latin typeface="Palatino Linotype"/>
                <a:cs typeface="Palatino Linotype"/>
              </a:rPr>
              <a:t>weeks and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then as needed (usually</a:t>
            </a:r>
            <a:r>
              <a:rPr dirty="0" sz="3850" spc="-3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bi-weekly)</a:t>
            </a:r>
            <a:endParaRPr sz="385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sz="3300">
              <a:latin typeface="Times New Roman"/>
              <a:cs typeface="Times New Roman"/>
            </a:endParaRPr>
          </a:p>
          <a:p>
            <a:pPr marL="546100" marR="1109345">
              <a:lnSpc>
                <a:spcPct val="112599"/>
              </a:lnSpc>
            </a:pPr>
            <a:r>
              <a:rPr dirty="0" sz="3850" spc="10">
                <a:solidFill>
                  <a:srgbClr val="546056"/>
                </a:solidFill>
                <a:latin typeface="Palatino Linotype"/>
                <a:cs typeface="Palatino Linotype"/>
              </a:rPr>
              <a:t>When you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don’t attend in person </a:t>
            </a:r>
            <a:r>
              <a:rPr dirty="0" sz="3850" spc="-5">
                <a:solidFill>
                  <a:srgbClr val="546056"/>
                </a:solidFill>
                <a:latin typeface="Palatino Linotype"/>
                <a:cs typeface="Palatino Linotype"/>
              </a:rPr>
              <a:t>respond </a:t>
            </a:r>
            <a:r>
              <a:rPr dirty="0" sz="3850">
                <a:solidFill>
                  <a:srgbClr val="546056"/>
                </a:solidFill>
                <a:latin typeface="Palatino Linotype"/>
                <a:cs typeface="Palatino Linotype"/>
              </a:rPr>
              <a:t>via 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the Google</a:t>
            </a:r>
            <a:r>
              <a:rPr dirty="0" sz="3850" spc="-4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3850" spc="-5">
                <a:solidFill>
                  <a:srgbClr val="546056"/>
                </a:solidFill>
                <a:latin typeface="Palatino Linotype"/>
                <a:cs typeface="Palatino Linotype"/>
              </a:rPr>
              <a:t>group.</a:t>
            </a:r>
            <a:endParaRPr sz="385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850" spc="10">
                <a:solidFill>
                  <a:srgbClr val="546056"/>
                </a:solidFill>
                <a:latin typeface="Palatino Linotype"/>
                <a:cs typeface="Palatino Linotype"/>
              </a:rPr>
              <a:t>Make </a:t>
            </a:r>
            <a:r>
              <a:rPr dirty="0" sz="3850" spc="-15">
                <a:solidFill>
                  <a:srgbClr val="546056"/>
                </a:solidFill>
                <a:latin typeface="Palatino Linotype"/>
                <a:cs typeface="Palatino Linotype"/>
              </a:rPr>
              <a:t>sure </a:t>
            </a:r>
            <a:r>
              <a:rPr dirty="0" sz="3850" spc="10">
                <a:solidFill>
                  <a:srgbClr val="546056"/>
                </a:solidFill>
                <a:latin typeface="Palatino Linotype"/>
                <a:cs typeface="Palatino Linotype"/>
              </a:rPr>
              <a:t>you </a:t>
            </a:r>
            <a:r>
              <a:rPr dirty="0" sz="3850" spc="-10">
                <a:solidFill>
                  <a:srgbClr val="546056"/>
                </a:solidFill>
                <a:latin typeface="Palatino Linotype"/>
                <a:cs typeface="Palatino Linotype"/>
              </a:rPr>
              <a:t>read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your</a:t>
            </a:r>
            <a:r>
              <a:rPr dirty="0" sz="385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email!</a:t>
            </a:r>
            <a:endParaRPr sz="385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800">
              <a:latin typeface="Times New Roman"/>
              <a:cs typeface="Times New Roman"/>
            </a:endParaRPr>
          </a:p>
          <a:p>
            <a:pPr marL="546100">
              <a:lnSpc>
                <a:spcPct val="100000"/>
              </a:lnSpc>
            </a:pPr>
            <a:r>
              <a:rPr dirty="0" sz="3850" spc="5">
                <a:solidFill>
                  <a:srgbClr val="546056"/>
                </a:solidFill>
                <a:latin typeface="Palatino Linotype"/>
                <a:cs typeface="Palatino Linotype"/>
              </a:rPr>
              <a:t>Communication is</a:t>
            </a:r>
            <a:r>
              <a:rPr dirty="0" sz="3850" spc="-4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3850" spc="10">
                <a:solidFill>
                  <a:srgbClr val="546056"/>
                </a:solidFill>
                <a:latin typeface="Palatino Linotype"/>
                <a:cs typeface="Palatino Linotype"/>
              </a:rPr>
              <a:t>key</a:t>
            </a:r>
            <a:endParaRPr sz="385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16100" y="7848600"/>
            <a:ext cx="9364980" cy="14725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7900"/>
              </a:lnSpc>
              <a:tabLst>
                <a:tab pos="4306570" algn="l"/>
                <a:tab pos="6200775" algn="l"/>
              </a:tabLst>
            </a:pPr>
            <a:r>
              <a:rPr dirty="0" sz="7000">
                <a:solidFill>
                  <a:srgbClr val="546056"/>
                </a:solidFill>
                <a:latin typeface="Palatino Linotype"/>
                <a:cs typeface="Palatino Linotype"/>
              </a:rPr>
              <a:t>Meet yo</a:t>
            </a:r>
            <a:r>
              <a:rPr dirty="0" sz="7000" spc="-5">
                <a:solidFill>
                  <a:srgbClr val="546056"/>
                </a:solidFill>
                <a:latin typeface="Palatino Linotype"/>
                <a:cs typeface="Palatino Linotype"/>
              </a:rPr>
              <a:t>u</a:t>
            </a:r>
            <a:r>
              <a:rPr dirty="0" sz="7000">
                <a:solidFill>
                  <a:srgbClr val="546056"/>
                </a:solidFill>
                <a:latin typeface="Palatino Linotype"/>
                <a:cs typeface="Palatino Linotype"/>
              </a:rPr>
              <a:t>r	</a:t>
            </a:r>
            <a:r>
              <a:rPr dirty="0" sz="7000" spc="-5">
                <a:solidFill>
                  <a:srgbClr val="546056"/>
                </a:solidFill>
                <a:latin typeface="Palatino Linotype"/>
                <a:cs typeface="Palatino Linotype"/>
              </a:rPr>
              <a:t>lea</a:t>
            </a:r>
            <a:r>
              <a:rPr dirty="0" sz="7000">
                <a:solidFill>
                  <a:srgbClr val="546056"/>
                </a:solidFill>
                <a:latin typeface="Palatino Linotype"/>
                <a:cs typeface="Palatino Linotype"/>
              </a:rPr>
              <a:t>d	</a:t>
            </a:r>
            <a:r>
              <a:rPr dirty="0" sz="7000" spc="-5">
                <a:solidFill>
                  <a:srgbClr val="546056"/>
                </a:solidFill>
                <a:latin typeface="Palatino Linotype"/>
                <a:cs typeface="Palatino Linotype"/>
              </a:rPr>
              <a:t>learners</a:t>
            </a:r>
            <a:endParaRPr sz="7000">
              <a:latin typeface="Palatino Linotype"/>
              <a:cs typeface="Palatino Linotype"/>
            </a:endParaRPr>
          </a:p>
          <a:p>
            <a:pPr marL="2374900">
              <a:lnSpc>
                <a:spcPts val="3340"/>
              </a:lnSpc>
            </a:pPr>
            <a:r>
              <a:rPr dirty="0" sz="3200" spc="75" i="1">
                <a:solidFill>
                  <a:srgbClr val="717D75"/>
                </a:solidFill>
                <a:latin typeface="Palatino Linotype"/>
                <a:cs typeface="Palatino Linotype"/>
              </a:rPr>
              <a:t>MAD </a:t>
            </a:r>
            <a:r>
              <a:rPr dirty="0" sz="3200" spc="-70" i="1">
                <a:solidFill>
                  <a:srgbClr val="717D75"/>
                </a:solidFill>
                <a:latin typeface="Palatino Linotype"/>
                <a:cs typeface="Palatino Linotype"/>
              </a:rPr>
              <a:t>about </a:t>
            </a:r>
            <a:r>
              <a:rPr dirty="0" sz="3200" spc="-85" i="1">
                <a:solidFill>
                  <a:srgbClr val="717D75"/>
                </a:solidFill>
                <a:latin typeface="Palatino Linotype"/>
                <a:cs typeface="Palatino Linotype"/>
              </a:rPr>
              <a:t>Mattering</a:t>
            </a:r>
            <a:r>
              <a:rPr dirty="0" sz="3200" spc="-445" i="1">
                <a:solidFill>
                  <a:srgbClr val="717D75"/>
                </a:solidFill>
                <a:latin typeface="Palatino Linotype"/>
                <a:cs typeface="Palatino Linotype"/>
              </a:rPr>
              <a:t> </a:t>
            </a:r>
            <a:r>
              <a:rPr dirty="0" sz="3200" spc="-65" i="1">
                <a:solidFill>
                  <a:srgbClr val="717D75"/>
                </a:solidFill>
                <a:latin typeface="Palatino Linotype"/>
                <a:cs typeface="Palatino Linotype"/>
              </a:rPr>
              <a:t>Project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0895" y="5975350"/>
            <a:ext cx="3478807" cy="5715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219200" y="6045200"/>
            <a:ext cx="2366645" cy="458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F5F8EB"/>
                </a:solidFill>
                <a:latin typeface="Palatino Linotype"/>
                <a:cs typeface="Palatino Linotype"/>
              </a:rPr>
              <a:t>Alefiya</a:t>
            </a:r>
            <a:r>
              <a:rPr dirty="0" sz="2800" spc="-90" b="1">
                <a:solidFill>
                  <a:srgbClr val="F5F8EB"/>
                </a:solidFill>
                <a:latin typeface="Palatino Linotype"/>
                <a:cs typeface="Palatino Linotype"/>
              </a:rPr>
              <a:t> </a:t>
            </a:r>
            <a:r>
              <a:rPr dirty="0" sz="2800" b="1">
                <a:solidFill>
                  <a:srgbClr val="F5F8EB"/>
                </a:solidFill>
                <a:latin typeface="Palatino Linotype"/>
                <a:cs typeface="Palatino Linotype"/>
              </a:rPr>
              <a:t>Bhatia</a:t>
            </a:r>
            <a:endParaRPr sz="28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62996" y="5975350"/>
            <a:ext cx="3478806" cy="5715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95900" y="6045200"/>
            <a:ext cx="2406015" cy="458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solidFill>
                  <a:srgbClr val="F5F8EB"/>
                </a:solidFill>
                <a:latin typeface="Palatino Linotype"/>
                <a:cs typeface="Palatino Linotype"/>
              </a:rPr>
              <a:t>Angela</a:t>
            </a:r>
            <a:r>
              <a:rPr dirty="0" sz="2800" spc="-75" b="1">
                <a:solidFill>
                  <a:srgbClr val="F5F8EB"/>
                </a:solidFill>
                <a:latin typeface="Palatino Linotype"/>
                <a:cs typeface="Palatino Linotype"/>
              </a:rPr>
              <a:t> </a:t>
            </a:r>
            <a:r>
              <a:rPr dirty="0" sz="2800" b="1">
                <a:solidFill>
                  <a:srgbClr val="F5F8EB"/>
                </a:solidFill>
                <a:latin typeface="Palatino Linotype"/>
                <a:cs typeface="Palatino Linotype"/>
              </a:rPr>
              <a:t>Maiers</a:t>
            </a:r>
            <a:endParaRPr sz="28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865096" y="5975350"/>
            <a:ext cx="3478806" cy="5715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639300" y="6045200"/>
            <a:ext cx="1931670" cy="458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35" b="1">
                <a:solidFill>
                  <a:srgbClr val="F5F8EB"/>
                </a:solidFill>
                <a:latin typeface="Palatino Linotype"/>
                <a:cs typeface="Palatino Linotype"/>
              </a:rPr>
              <a:t>Vicki</a:t>
            </a:r>
            <a:r>
              <a:rPr dirty="0" sz="2800" spc="-85" b="1">
                <a:solidFill>
                  <a:srgbClr val="F5F8EB"/>
                </a:solidFill>
                <a:latin typeface="Palatino Linotype"/>
                <a:cs typeface="Palatino Linotype"/>
              </a:rPr>
              <a:t> </a:t>
            </a:r>
            <a:r>
              <a:rPr dirty="0" sz="2800" b="1">
                <a:solidFill>
                  <a:srgbClr val="F5F8EB"/>
                </a:solidFill>
                <a:latin typeface="Palatino Linotype"/>
                <a:cs typeface="Palatino Linotype"/>
              </a:rPr>
              <a:t>Davis</a:t>
            </a:r>
            <a:endParaRPr sz="2800">
              <a:latin typeface="Palatino Linotype"/>
              <a:cs typeface="Palatino Linotype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00600" y="6604000"/>
            <a:ext cx="3416300" cy="4445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73100" y="6362700"/>
            <a:ext cx="3454400" cy="927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16000" y="7289800"/>
            <a:ext cx="2794000" cy="7366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9715500" y="7289800"/>
            <a:ext cx="1409700" cy="5969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1226800" y="7200900"/>
            <a:ext cx="927100" cy="9144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8877300" y="6680200"/>
            <a:ext cx="3289300" cy="4826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896100" y="292100"/>
            <a:ext cx="5753100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8293100" y="1003300"/>
            <a:ext cx="4184015" cy="394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4"/>
              </a:rPr>
              <a:t>ww</a:t>
            </a:r>
            <a:r>
              <a:rPr dirty="0" sz="2400" spc="-225" u="heavy">
                <a:solidFill>
                  <a:srgbClr val="0000FF"/>
                </a:solidFill>
                <a:latin typeface="Palatino Linotype"/>
                <a:cs typeface="Palatino Linotype"/>
                <a:hlinkClick r:id="rId4"/>
              </a:rPr>
              <a:t>w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4"/>
              </a:rPr>
              <a:t>.madaboutmattering.</a:t>
            </a:r>
            <a:r>
              <a:rPr dirty="0" sz="2400" spc="-5" u="heavy">
                <a:solidFill>
                  <a:srgbClr val="0000FF"/>
                </a:solidFill>
                <a:latin typeface="Palatino Linotype"/>
                <a:cs typeface="Palatino Linotype"/>
                <a:hlinkClick r:id="rId4"/>
              </a:rPr>
              <a:t>c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4"/>
              </a:rPr>
              <a:t>om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ubTitle" idx="4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 indent="927100">
              <a:lnSpc>
                <a:spcPct val="109400"/>
              </a:lnSpc>
            </a:pPr>
            <a:r>
              <a:rPr dirty="0" spc="-5"/>
              <a:t>–Guiding Question  MAD about Mattering</a:t>
            </a:r>
            <a:r>
              <a:rPr dirty="0" spc="-10"/>
              <a:t> </a:t>
            </a:r>
            <a:r>
              <a:rPr dirty="0" spc="-15"/>
              <a:t>Project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298700" y="3144697"/>
            <a:ext cx="8402320" cy="28860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12065">
              <a:lnSpc>
                <a:spcPct val="108500"/>
              </a:lnSpc>
              <a:tabLst>
                <a:tab pos="1725295" algn="l"/>
                <a:tab pos="3008630" algn="l"/>
                <a:tab pos="4723130" algn="l"/>
                <a:tab pos="7545705" algn="l"/>
              </a:tabLst>
            </a:pP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“What	</a:t>
            </a:r>
            <a:r>
              <a:rPr dirty="0" sz="4300" spc="-15">
                <a:solidFill>
                  <a:srgbClr val="546056"/>
                </a:solidFill>
                <a:latin typeface="Palatino Linotype"/>
                <a:cs typeface="Palatino Linotype"/>
              </a:rPr>
              <a:t>breaks</a:t>
            </a:r>
            <a:r>
              <a:rPr dirty="0" sz="4300" spc="2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your	heart</a:t>
            </a:r>
            <a:r>
              <a:rPr dirty="0" sz="4300" spc="-4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and</a:t>
            </a:r>
            <a:r>
              <a:rPr dirty="0" sz="4300" spc="-5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how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can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 you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use	that</a:t>
            </a:r>
            <a:r>
              <a:rPr dirty="0" sz="4300" spc="-4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10">
                <a:solidFill>
                  <a:srgbClr val="546056"/>
                </a:solidFill>
                <a:latin typeface="Palatino Linotype"/>
                <a:cs typeface="Palatino Linotype"/>
              </a:rPr>
              <a:t>heartbreak</a:t>
            </a:r>
            <a:r>
              <a:rPr dirty="0" sz="4300" spc="-4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to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d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e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v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elop an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app t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ha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t matters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to	o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ur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 world?”</a:t>
            </a:r>
            <a:endParaRPr sz="43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432064" y="1127520"/>
            <a:ext cx="4158615" cy="0"/>
          </a:xfrm>
          <a:custGeom>
            <a:avLst/>
            <a:gdLst/>
            <a:ahLst/>
            <a:cxnLst/>
            <a:rect l="l" t="t" r="r" b="b"/>
            <a:pathLst>
              <a:path w="4158615" h="0">
                <a:moveTo>
                  <a:pt x="0" y="0"/>
                </a:moveTo>
                <a:lnTo>
                  <a:pt x="4158406" y="0"/>
                </a:lnTo>
              </a:path>
            </a:pathLst>
          </a:custGeom>
          <a:ln w="1785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97815">
              <a:lnSpc>
                <a:spcPct val="100000"/>
              </a:lnSpc>
            </a:pPr>
            <a:r>
              <a:rPr dirty="0" baseline="-26190" sz="10500">
                <a:solidFill>
                  <a:srgbClr val="FFFFFF"/>
                </a:solidFill>
              </a:rPr>
              <a:t>Mad </a:t>
            </a:r>
            <a:r>
              <a:rPr dirty="0" baseline="-26190" sz="10500" spc="-7">
                <a:solidFill>
                  <a:srgbClr val="FFFFFF"/>
                </a:solidFill>
              </a:rPr>
              <a:t>About</a:t>
            </a:r>
            <a:r>
              <a:rPr dirty="0" baseline="-26190" sz="10500" spc="-450">
                <a:solidFill>
                  <a:srgbClr val="FFFFFF"/>
                </a:solidFill>
              </a:rPr>
              <a:t> </a:t>
            </a:r>
            <a:r>
              <a:rPr dirty="0" baseline="-26190" sz="10500" spc="-330">
                <a:solidFill>
                  <a:srgbClr val="FFFFFF"/>
                </a:solidFill>
              </a:rPr>
              <a:t>Matterin</a:t>
            </a:r>
            <a:r>
              <a:rPr dirty="0" sz="2400" spc="-220"/>
              <a:t>ww</a:t>
            </a:r>
            <a:r>
              <a:rPr dirty="0" baseline="-26190" sz="10500" spc="-330">
                <a:solidFill>
                  <a:srgbClr val="FFFFFF"/>
                </a:solidFill>
              </a:rPr>
              <a:t>g</a:t>
            </a:r>
            <a:r>
              <a:rPr dirty="0" sz="2400" spc="-220"/>
              <a:t>w.madaboutmattering.com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812800" y="3047722"/>
            <a:ext cx="136219" cy="145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12800" y="3809722"/>
            <a:ext cx="136219" cy="14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12800" y="4571722"/>
            <a:ext cx="136219" cy="145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12800" y="5333722"/>
            <a:ext cx="136219" cy="1453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12800" y="6095722"/>
            <a:ext cx="136219" cy="1453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812800" y="6857723"/>
            <a:ext cx="136219" cy="1453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12800" y="7619723"/>
            <a:ext cx="136219" cy="1453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12800" y="8381723"/>
            <a:ext cx="136219" cy="1453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130300" y="2882900"/>
            <a:ext cx="10721340" cy="61925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00" spc="-35">
                <a:solidFill>
                  <a:srgbClr val="546056"/>
                </a:solidFill>
                <a:latin typeface="Palatino Linotype"/>
                <a:cs typeface="Palatino Linotype"/>
              </a:rPr>
              <a:t>Website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&amp; </a:t>
            </a:r>
            <a:r>
              <a:rPr dirty="0" sz="2600" spc="-10">
                <a:solidFill>
                  <a:srgbClr val="546056"/>
                </a:solidFill>
                <a:latin typeface="Palatino Linotype"/>
                <a:cs typeface="Palatino Linotype"/>
              </a:rPr>
              <a:t>Where </a:t>
            </a:r>
            <a:r>
              <a:rPr dirty="0" sz="2600" spc="-50">
                <a:solidFill>
                  <a:srgbClr val="546056"/>
                </a:solidFill>
                <a:latin typeface="Palatino Linotype"/>
                <a:cs typeface="Palatino Linotype"/>
              </a:rPr>
              <a:t>We’ll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be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Blogging:</a:t>
            </a:r>
            <a:r>
              <a:rPr dirty="0" sz="2600" spc="5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600" spc="-10" u="heavy">
                <a:solidFill>
                  <a:srgbClr val="0000FF"/>
                </a:solidFill>
                <a:latin typeface="Palatino Linotype"/>
                <a:cs typeface="Palatino Linotype"/>
                <a:hlinkClick r:id="rId10"/>
              </a:rPr>
              <a:t>www.madaboutmattering.com</a:t>
            </a:r>
            <a:endParaRPr sz="26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600" spc="-40">
                <a:solidFill>
                  <a:srgbClr val="546056"/>
                </a:solidFill>
                <a:latin typeface="Palatino Linotype"/>
                <a:cs typeface="Palatino Linotype"/>
              </a:rPr>
              <a:t>Teacher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Document:</a:t>
            </a:r>
            <a:r>
              <a:rPr dirty="0" sz="2600" spc="6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600" spc="90" u="heavy">
                <a:solidFill>
                  <a:srgbClr val="0000FF"/>
                </a:solidFill>
                <a:latin typeface="Palatino Linotype"/>
                <a:cs typeface="Palatino Linotype"/>
                <a:hlinkClick r:id="rId11"/>
              </a:rPr>
              <a:t>http://bit.ly/mad-matter</a:t>
            </a:r>
            <a:endParaRPr sz="26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Give your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Skype handle to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Lisa </a:t>
            </a:r>
            <a:r>
              <a:rPr dirty="0" sz="2600" spc="-10">
                <a:solidFill>
                  <a:srgbClr val="546056"/>
                </a:solidFill>
                <a:latin typeface="Palatino Linotype"/>
                <a:cs typeface="Palatino Linotype"/>
              </a:rPr>
              <a:t>Durff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for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the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Skype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chat</a:t>
            </a:r>
            <a:r>
              <a:rPr dirty="0" sz="2600" spc="1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600" spc="-10">
                <a:solidFill>
                  <a:srgbClr val="546056"/>
                </a:solidFill>
                <a:latin typeface="Palatino Linotype"/>
                <a:cs typeface="Palatino Linotype"/>
              </a:rPr>
              <a:t>group.</a:t>
            </a:r>
            <a:endParaRPr sz="2600">
              <a:latin typeface="Palatino Linotype"/>
              <a:cs typeface="Palatino Linotype"/>
            </a:endParaRPr>
          </a:p>
          <a:p>
            <a:pPr marL="12700" marR="464820" indent="82550">
              <a:lnSpc>
                <a:spcPct val="192300"/>
              </a:lnSpc>
            </a:pPr>
            <a:r>
              <a:rPr dirty="0" sz="2600" spc="-40">
                <a:solidFill>
                  <a:srgbClr val="546056"/>
                </a:solidFill>
                <a:latin typeface="Palatino Linotype"/>
                <a:cs typeface="Palatino Linotype"/>
              </a:rPr>
              <a:t>Wiki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(including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timeline) </a:t>
            </a:r>
            <a:r>
              <a:rPr dirty="0" sz="2600" spc="35" u="heavy">
                <a:solidFill>
                  <a:srgbClr val="0000FF"/>
                </a:solidFill>
                <a:latin typeface="Palatino Linotype"/>
                <a:cs typeface="Palatino Linotype"/>
                <a:hlinkClick r:id="rId12"/>
              </a:rPr>
              <a:t>http://madaboutmattering.wikispaces.com  </a:t>
            </a: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Hashtag:</a:t>
            </a:r>
            <a:r>
              <a:rPr dirty="0" sz="2600" spc="-7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600" spc="20">
                <a:solidFill>
                  <a:srgbClr val="546056"/>
                </a:solidFill>
                <a:latin typeface="Palatino Linotype"/>
                <a:cs typeface="Palatino Linotype"/>
              </a:rPr>
              <a:t>#appsthatmatter</a:t>
            </a:r>
            <a:endParaRPr sz="2600">
              <a:latin typeface="Palatino Linotype"/>
              <a:cs typeface="Palatino Linotype"/>
            </a:endParaRPr>
          </a:p>
          <a:p>
            <a:pPr marL="12700" marR="1252220">
              <a:lnSpc>
                <a:spcPct val="192300"/>
              </a:lnSpc>
            </a:pP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Schools </a:t>
            </a:r>
            <a:r>
              <a:rPr dirty="0" sz="2600" spc="45" u="heavy">
                <a:solidFill>
                  <a:srgbClr val="0000FF"/>
                </a:solidFill>
                <a:latin typeface="Palatino Linotype"/>
                <a:cs typeface="Palatino Linotype"/>
                <a:hlinkClick r:id="rId13"/>
              </a:rPr>
              <a:t>http://madaboutmattering.wikispaces.com/Schools  </a:t>
            </a:r>
            <a:r>
              <a:rPr dirty="0" sz="2600" spc="-5">
                <a:solidFill>
                  <a:srgbClr val="546056"/>
                </a:solidFill>
                <a:latin typeface="Palatino Linotype"/>
                <a:cs typeface="Palatino Linotype"/>
              </a:rPr>
              <a:t>Calendar:</a:t>
            </a:r>
            <a:r>
              <a:rPr dirty="0" sz="2600" spc="-1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600" spc="45" u="heavy">
                <a:solidFill>
                  <a:srgbClr val="0000FF"/>
                </a:solidFill>
                <a:latin typeface="Palatino Linotype"/>
                <a:cs typeface="Palatino Linotype"/>
                <a:hlinkClick r:id="rId14"/>
              </a:rPr>
              <a:t>http://madaboutmattering.wikispaces.com/Calendar</a:t>
            </a:r>
            <a:endParaRPr sz="26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11"/>
              </a:spcBef>
            </a:pPr>
            <a:endParaRPr sz="2250">
              <a:latin typeface="Times New Roman"/>
              <a:cs typeface="Times New Roman"/>
            </a:endParaRPr>
          </a:p>
          <a:p>
            <a:pPr marL="12700" marR="5080">
              <a:lnSpc>
                <a:spcPct val="109000"/>
              </a:lnSpc>
            </a:pPr>
            <a:r>
              <a:rPr dirty="0" sz="2600">
                <a:solidFill>
                  <a:srgbClr val="546056"/>
                </a:solidFill>
                <a:latin typeface="Palatino Linotype"/>
                <a:cs typeface="Palatino Linotype"/>
              </a:rPr>
              <a:t>Google </a:t>
            </a:r>
            <a:r>
              <a:rPr dirty="0" sz="2600" spc="-10">
                <a:solidFill>
                  <a:srgbClr val="546056"/>
                </a:solidFill>
                <a:latin typeface="Palatino Linotype"/>
                <a:cs typeface="Palatino Linotype"/>
              </a:rPr>
              <a:t>Group: </a:t>
            </a:r>
            <a:r>
              <a:rPr dirty="0" sz="2600" spc="75" u="heavy">
                <a:solidFill>
                  <a:srgbClr val="0000FF"/>
                </a:solidFill>
                <a:latin typeface="Palatino Linotype"/>
                <a:cs typeface="Palatino Linotype"/>
              </a:rPr>
              <a:t>https://groups.google.com/forum/#!forum/mad-about-  </a:t>
            </a:r>
            <a:r>
              <a:rPr dirty="0" sz="2600" u="heavy">
                <a:solidFill>
                  <a:srgbClr val="0000FF"/>
                </a:solidFill>
                <a:latin typeface="Palatino Linotype"/>
                <a:cs typeface="Palatino Linotype"/>
              </a:rPr>
              <a:t>mattering</a:t>
            </a:r>
            <a:endParaRPr sz="26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0100" y="787400"/>
            <a:ext cx="4184015" cy="394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ww</a:t>
            </a:r>
            <a:r>
              <a:rPr dirty="0" sz="2400" spc="-22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.madaboutmattering.</a:t>
            </a:r>
            <a:r>
              <a:rPr dirty="0" sz="2400" spc="-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c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om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9100" rIns="0" bIns="0" rtlCol="0" vert="horz">
            <a:spAutoFit/>
          </a:bodyPr>
          <a:lstStyle/>
          <a:p>
            <a:pPr marL="297815">
              <a:lnSpc>
                <a:spcPct val="100000"/>
              </a:lnSpc>
            </a:pPr>
            <a:r>
              <a:rPr dirty="0" sz="7000" spc="-95">
                <a:solidFill>
                  <a:srgbClr val="FFFFFF"/>
                </a:solidFill>
              </a:rPr>
              <a:t>Today’s</a:t>
            </a:r>
            <a:r>
              <a:rPr dirty="0" sz="7000" spc="-330">
                <a:solidFill>
                  <a:srgbClr val="FFFFFF"/>
                </a:solidFill>
              </a:rPr>
              <a:t> </a:t>
            </a:r>
            <a:r>
              <a:rPr dirty="0" sz="7000" spc="-5">
                <a:solidFill>
                  <a:srgbClr val="FFFFFF"/>
                </a:solidFill>
              </a:rPr>
              <a:t>Agenda</a:t>
            </a:r>
            <a:endParaRPr sz="7000"/>
          </a:p>
        </p:txBody>
      </p:sp>
      <p:sp>
        <p:nvSpPr>
          <p:cNvPr id="4" name="object 4"/>
          <p:cNvSpPr/>
          <p:nvPr/>
        </p:nvSpPr>
        <p:spPr>
          <a:xfrm>
            <a:off x="698500" y="3285965"/>
            <a:ext cx="199090" cy="2123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98500" y="4390865"/>
            <a:ext cx="199090" cy="2123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31900" y="5495765"/>
            <a:ext cx="199090" cy="21236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231900" y="7235665"/>
            <a:ext cx="199090" cy="21236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98500" y="8340565"/>
            <a:ext cx="199090" cy="21236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168400" y="3035300"/>
            <a:ext cx="10201275" cy="5671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800" spc="-5">
                <a:solidFill>
                  <a:srgbClr val="546056"/>
                </a:solidFill>
                <a:latin typeface="Palatino Linotype"/>
                <a:cs typeface="Palatino Linotype"/>
              </a:rPr>
              <a:t>Each </a:t>
            </a:r>
            <a:r>
              <a:rPr dirty="0" sz="3800" spc="-55">
                <a:solidFill>
                  <a:srgbClr val="546056"/>
                </a:solidFill>
                <a:latin typeface="Palatino Linotype"/>
                <a:cs typeface="Palatino Linotype"/>
              </a:rPr>
              <a:t>Teacher </a:t>
            </a:r>
            <a:r>
              <a:rPr dirty="0" sz="3800" spc="-5">
                <a:solidFill>
                  <a:srgbClr val="546056"/>
                </a:solidFill>
                <a:latin typeface="Palatino Linotype"/>
                <a:cs typeface="Palatino Linotype"/>
              </a:rPr>
              <a:t>Gives</a:t>
            </a:r>
            <a:r>
              <a:rPr dirty="0" sz="3800" spc="2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3800" spc="-5">
                <a:solidFill>
                  <a:srgbClr val="546056"/>
                </a:solidFill>
                <a:latin typeface="Palatino Linotype"/>
                <a:cs typeface="Palatino Linotype"/>
              </a:rPr>
              <a:t>Update</a:t>
            </a:r>
            <a:endParaRPr sz="38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3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800">
                <a:solidFill>
                  <a:srgbClr val="546056"/>
                </a:solidFill>
                <a:latin typeface="Palatino Linotype"/>
                <a:cs typeface="Palatino Linotype"/>
              </a:rPr>
              <a:t>What Is </a:t>
            </a:r>
            <a:r>
              <a:rPr dirty="0" sz="3800" spc="-5">
                <a:solidFill>
                  <a:srgbClr val="546056"/>
                </a:solidFill>
                <a:latin typeface="Palatino Linotype"/>
                <a:cs typeface="Palatino Linotype"/>
              </a:rPr>
              <a:t>Happening</a:t>
            </a:r>
            <a:r>
              <a:rPr dirty="0" sz="3800" spc="-7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3800">
                <a:solidFill>
                  <a:srgbClr val="546056"/>
                </a:solidFill>
                <a:latin typeface="Palatino Linotype"/>
                <a:cs typeface="Palatino Linotype"/>
              </a:rPr>
              <a:t>Now</a:t>
            </a:r>
            <a:endParaRPr sz="38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3200">
              <a:latin typeface="Times New Roman"/>
              <a:cs typeface="Times New Roman"/>
            </a:endParaRPr>
          </a:p>
          <a:p>
            <a:pPr marL="546100" marR="5080">
              <a:lnSpc>
                <a:spcPct val="109600"/>
              </a:lnSpc>
            </a:pPr>
            <a:r>
              <a:rPr dirty="0" sz="3800" spc="-5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h</a:t>
            </a:r>
            <a:r>
              <a:rPr dirty="0" sz="3800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ttp</a:t>
            </a:r>
            <a:r>
              <a:rPr dirty="0" sz="3800" spc="540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://m</a:t>
            </a:r>
            <a:r>
              <a:rPr dirty="0" sz="3800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a</a:t>
            </a:r>
            <a:r>
              <a:rPr dirty="0" sz="3800" spc="-5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d</a:t>
            </a:r>
            <a:r>
              <a:rPr dirty="0" sz="3800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abo</a:t>
            </a:r>
            <a:r>
              <a:rPr dirty="0" sz="3800" spc="-5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u</a:t>
            </a:r>
            <a:r>
              <a:rPr dirty="0" sz="3800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tmattering.wiki</a:t>
            </a:r>
            <a:r>
              <a:rPr dirty="0" sz="3800" spc="-5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s</a:t>
            </a:r>
            <a:r>
              <a:rPr dirty="0" sz="3800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pa</a:t>
            </a:r>
            <a:r>
              <a:rPr dirty="0" sz="3800" spc="-5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c</a:t>
            </a:r>
            <a:r>
              <a:rPr dirty="0" sz="3800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e</a:t>
            </a:r>
            <a:r>
              <a:rPr dirty="0" sz="3800" spc="-5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s</a:t>
            </a:r>
            <a:r>
              <a:rPr dirty="0" sz="3800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.</a:t>
            </a:r>
            <a:r>
              <a:rPr dirty="0" sz="3800" spc="-5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c</a:t>
            </a:r>
            <a:r>
              <a:rPr dirty="0" sz="3800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om</a:t>
            </a:r>
            <a:r>
              <a:rPr dirty="0" sz="3800" spc="965" u="heavy">
                <a:solidFill>
                  <a:srgbClr val="0000FF"/>
                </a:solidFill>
                <a:latin typeface="Palatino Linotype"/>
                <a:cs typeface="Palatino Linotype"/>
                <a:hlinkClick r:id="rId8"/>
              </a:rPr>
              <a:t>/ </a:t>
            </a:r>
            <a:r>
              <a:rPr dirty="0" sz="3800" spc="844">
                <a:solidFill>
                  <a:srgbClr val="0000FF"/>
                </a:solidFill>
                <a:latin typeface="Palatino Linotype"/>
                <a:cs typeface="Palatino Linotype"/>
              </a:rPr>
              <a:t> </a:t>
            </a:r>
            <a:r>
              <a:rPr dirty="0" sz="3800" spc="30" u="heavy">
                <a:solidFill>
                  <a:srgbClr val="0000FF"/>
                </a:solidFill>
                <a:latin typeface="Palatino Linotype"/>
                <a:cs typeface="Palatino Linotype"/>
              </a:rPr>
              <a:t>Handshake+and+Heartbreak+Mapping</a:t>
            </a:r>
            <a:endParaRPr sz="38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3600">
              <a:latin typeface="Times New Roman"/>
              <a:cs typeface="Times New Roman"/>
            </a:endParaRPr>
          </a:p>
          <a:p>
            <a:pPr marL="546100">
              <a:lnSpc>
                <a:spcPct val="100000"/>
              </a:lnSpc>
            </a:pPr>
            <a:r>
              <a:rPr dirty="0" sz="3800">
                <a:solidFill>
                  <a:srgbClr val="546056"/>
                </a:solidFill>
                <a:latin typeface="Palatino Linotype"/>
                <a:cs typeface="Palatino Linotype"/>
              </a:rPr>
              <a:t>A </a:t>
            </a:r>
            <a:r>
              <a:rPr dirty="0" sz="3800" spc="-5">
                <a:solidFill>
                  <a:srgbClr val="546056"/>
                </a:solidFill>
                <a:latin typeface="Palatino Linotype"/>
                <a:cs typeface="Palatino Linotype"/>
              </a:rPr>
              <a:t>quick </a:t>
            </a:r>
            <a:r>
              <a:rPr dirty="0" sz="3800" spc="-15">
                <a:solidFill>
                  <a:srgbClr val="546056"/>
                </a:solidFill>
                <a:latin typeface="Palatino Linotype"/>
                <a:cs typeface="Palatino Linotype"/>
              </a:rPr>
              <a:t>run through </a:t>
            </a:r>
            <a:r>
              <a:rPr dirty="0" sz="3800" spc="-5">
                <a:solidFill>
                  <a:srgbClr val="546056"/>
                </a:solidFill>
                <a:latin typeface="Palatino Linotype"/>
                <a:cs typeface="Palatino Linotype"/>
              </a:rPr>
              <a:t>the</a:t>
            </a:r>
            <a:r>
              <a:rPr dirty="0" sz="3800" spc="-19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3800" spc="-5">
                <a:solidFill>
                  <a:srgbClr val="546056"/>
                </a:solidFill>
                <a:latin typeface="Palatino Linotype"/>
                <a:cs typeface="Palatino Linotype"/>
              </a:rPr>
              <a:t>website.</a:t>
            </a:r>
            <a:endParaRPr sz="38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3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800" spc="-30">
                <a:solidFill>
                  <a:srgbClr val="546056"/>
                </a:solidFill>
                <a:latin typeface="Palatino Linotype"/>
                <a:cs typeface="Palatino Linotype"/>
              </a:rPr>
              <a:t>Timeline</a:t>
            </a:r>
            <a:endParaRPr sz="38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432064" y="1127520"/>
            <a:ext cx="4158615" cy="0"/>
          </a:xfrm>
          <a:custGeom>
            <a:avLst/>
            <a:gdLst/>
            <a:ahLst/>
            <a:cxnLst/>
            <a:rect l="l" t="t" r="r" b="b"/>
            <a:pathLst>
              <a:path w="4158615" h="0">
                <a:moveTo>
                  <a:pt x="0" y="0"/>
                </a:moveTo>
                <a:lnTo>
                  <a:pt x="4158406" y="0"/>
                </a:lnTo>
              </a:path>
            </a:pathLst>
          </a:custGeom>
          <a:ln w="1785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97815">
              <a:lnSpc>
                <a:spcPct val="100000"/>
              </a:lnSpc>
              <a:tabLst>
                <a:tab pos="6410960" algn="l"/>
              </a:tabLst>
            </a:pPr>
            <a:r>
              <a:rPr dirty="0" baseline="-26190" sz="10500" spc="-7">
                <a:solidFill>
                  <a:srgbClr val="FFFFFF"/>
                </a:solidFill>
              </a:rPr>
              <a:t>Let’s</a:t>
            </a:r>
            <a:r>
              <a:rPr dirty="0" baseline="-26190" sz="10500" spc="60">
                <a:solidFill>
                  <a:srgbClr val="FFFFFF"/>
                </a:solidFill>
              </a:rPr>
              <a:t> </a:t>
            </a:r>
            <a:r>
              <a:rPr dirty="0" baseline="-26190" sz="10500" spc="-30">
                <a:solidFill>
                  <a:srgbClr val="FFFFFF"/>
                </a:solidFill>
              </a:rPr>
              <a:t>introduce	</a:t>
            </a:r>
            <a:r>
              <a:rPr dirty="0" baseline="-26190" sz="10500" spc="-750">
                <a:solidFill>
                  <a:srgbClr val="FFFFFF"/>
                </a:solidFill>
              </a:rPr>
              <a:t>ours</a:t>
            </a:r>
            <a:r>
              <a:rPr dirty="0" sz="2400" spc="-500"/>
              <a:t>w</a:t>
            </a:r>
            <a:r>
              <a:rPr dirty="0" baseline="-26190" sz="10500" spc="-750">
                <a:solidFill>
                  <a:srgbClr val="FFFFFF"/>
                </a:solidFill>
              </a:rPr>
              <a:t>e</a:t>
            </a:r>
            <a:r>
              <a:rPr dirty="0" sz="2400" spc="-500"/>
              <a:t>ww</a:t>
            </a:r>
            <a:r>
              <a:rPr dirty="0" baseline="-26190" sz="10500" spc="-750">
                <a:solidFill>
                  <a:srgbClr val="FFFFFF"/>
                </a:solidFill>
              </a:rPr>
              <a:t>l</a:t>
            </a:r>
            <a:r>
              <a:rPr dirty="0" sz="2400" spc="-500"/>
              <a:t>.m</a:t>
            </a:r>
            <a:r>
              <a:rPr dirty="0" baseline="-26190" sz="10500" spc="-750">
                <a:solidFill>
                  <a:srgbClr val="FFFFFF"/>
                </a:solidFill>
              </a:rPr>
              <a:t>v</a:t>
            </a:r>
            <a:r>
              <a:rPr dirty="0" sz="2400" spc="-500"/>
              <a:t>ad</a:t>
            </a:r>
            <a:r>
              <a:rPr dirty="0" baseline="-26190" sz="10500" spc="-750">
                <a:solidFill>
                  <a:srgbClr val="FFFFFF"/>
                </a:solidFill>
              </a:rPr>
              <a:t>e</a:t>
            </a:r>
            <a:r>
              <a:rPr dirty="0" sz="2400" spc="-500"/>
              <a:t>abo</a:t>
            </a:r>
            <a:r>
              <a:rPr dirty="0" baseline="-26190" sz="10500" spc="-750">
                <a:solidFill>
                  <a:srgbClr val="FFFFFF"/>
                </a:solidFill>
              </a:rPr>
              <a:t>s</a:t>
            </a:r>
            <a:r>
              <a:rPr dirty="0" sz="2400" spc="-500"/>
              <a:t>utmattering.com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698500" y="2939264"/>
            <a:ext cx="146698" cy="1564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98500" y="3764764"/>
            <a:ext cx="146698" cy="1564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55877" y="4590264"/>
            <a:ext cx="146698" cy="1564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55877" y="5415764"/>
            <a:ext cx="146698" cy="15647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55877" y="6241264"/>
            <a:ext cx="146698" cy="15647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55877" y="7066764"/>
            <a:ext cx="146698" cy="15647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55877" y="7892264"/>
            <a:ext cx="146698" cy="15647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55877" y="8717764"/>
            <a:ext cx="146698" cy="1564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041400" y="2755900"/>
            <a:ext cx="6706870" cy="62369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>
                <a:solidFill>
                  <a:srgbClr val="546056"/>
                </a:solidFill>
                <a:latin typeface="Palatino Linotype"/>
                <a:cs typeface="Palatino Linotype"/>
              </a:rPr>
              <a:t>Go </a:t>
            </a:r>
            <a:r>
              <a:rPr dirty="0" sz="2800" spc="-10">
                <a:solidFill>
                  <a:srgbClr val="546056"/>
                </a:solidFill>
                <a:latin typeface="Palatino Linotype"/>
                <a:cs typeface="Palatino Linotype"/>
              </a:rPr>
              <a:t>around </a:t>
            </a:r>
            <a:r>
              <a:rPr dirty="0" sz="2800" spc="-5">
                <a:solidFill>
                  <a:srgbClr val="546056"/>
                </a:solidFill>
                <a:latin typeface="Palatino Linotype"/>
                <a:cs typeface="Palatino Linotype"/>
              </a:rPr>
              <a:t>the</a:t>
            </a:r>
            <a:r>
              <a:rPr dirty="0" sz="2800" spc="-6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800" spc="-15">
                <a:solidFill>
                  <a:srgbClr val="546056"/>
                </a:solidFill>
                <a:latin typeface="Palatino Linotype"/>
                <a:cs typeface="Palatino Linotype"/>
              </a:rPr>
              <a:t>room</a:t>
            </a:r>
            <a:endParaRPr sz="28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10">
                <a:solidFill>
                  <a:srgbClr val="546056"/>
                </a:solidFill>
                <a:latin typeface="Palatino Linotype"/>
                <a:cs typeface="Palatino Linotype"/>
              </a:rPr>
              <a:t>Share:</a:t>
            </a:r>
            <a:endParaRPr sz="28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700">
              <a:latin typeface="Times New Roman"/>
              <a:cs typeface="Times New Roman"/>
            </a:endParaRPr>
          </a:p>
          <a:p>
            <a:pPr marL="368300">
              <a:lnSpc>
                <a:spcPct val="100000"/>
              </a:lnSpc>
            </a:pPr>
            <a:r>
              <a:rPr dirty="0" sz="2800">
                <a:solidFill>
                  <a:srgbClr val="546056"/>
                </a:solidFill>
                <a:latin typeface="Palatino Linotype"/>
                <a:cs typeface="Palatino Linotype"/>
              </a:rPr>
              <a:t>Who you</a:t>
            </a:r>
            <a:r>
              <a:rPr dirty="0" sz="2800" spc="-9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800" spc="-20">
                <a:solidFill>
                  <a:srgbClr val="546056"/>
                </a:solidFill>
                <a:latin typeface="Palatino Linotype"/>
                <a:cs typeface="Palatino Linotype"/>
              </a:rPr>
              <a:t>are</a:t>
            </a:r>
            <a:endParaRPr sz="2800">
              <a:latin typeface="Palatino Linotype"/>
              <a:cs typeface="Palatino Linotype"/>
            </a:endParaRPr>
          </a:p>
          <a:p>
            <a:pPr marL="368300" marR="1328420">
              <a:lnSpc>
                <a:spcPts val="6500"/>
              </a:lnSpc>
              <a:spcBef>
                <a:spcPts val="740"/>
              </a:spcBef>
            </a:pPr>
            <a:r>
              <a:rPr dirty="0" sz="2800">
                <a:solidFill>
                  <a:srgbClr val="546056"/>
                </a:solidFill>
                <a:latin typeface="Palatino Linotype"/>
                <a:cs typeface="Palatino Linotype"/>
              </a:rPr>
              <a:t>How long </a:t>
            </a:r>
            <a:r>
              <a:rPr dirty="0" sz="2800" spc="-5">
                <a:solidFill>
                  <a:srgbClr val="546056"/>
                </a:solidFill>
                <a:latin typeface="Palatino Linotype"/>
                <a:cs typeface="Palatino Linotype"/>
              </a:rPr>
              <a:t>you’ve </a:t>
            </a:r>
            <a:r>
              <a:rPr dirty="0" sz="2800">
                <a:solidFill>
                  <a:srgbClr val="546056"/>
                </a:solidFill>
                <a:latin typeface="Palatino Linotype"/>
                <a:cs typeface="Palatino Linotype"/>
              </a:rPr>
              <a:t>been</a:t>
            </a:r>
            <a:r>
              <a:rPr dirty="0" sz="2800" spc="-3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800" spc="-5">
                <a:solidFill>
                  <a:srgbClr val="546056"/>
                </a:solidFill>
                <a:latin typeface="Palatino Linotype"/>
                <a:cs typeface="Palatino Linotype"/>
              </a:rPr>
              <a:t>teaching  </a:t>
            </a:r>
            <a:r>
              <a:rPr dirty="0" sz="2800" spc="-5">
                <a:solidFill>
                  <a:srgbClr val="546056"/>
                </a:solidFill>
                <a:latin typeface="Palatino Linotype"/>
                <a:cs typeface="Palatino Linotype"/>
              </a:rPr>
              <a:t>The </a:t>
            </a:r>
            <a:r>
              <a:rPr dirty="0" sz="2800">
                <a:solidFill>
                  <a:srgbClr val="546056"/>
                </a:solidFill>
                <a:latin typeface="Palatino Linotype"/>
                <a:cs typeface="Palatino Linotype"/>
              </a:rPr>
              <a:t>grade </a:t>
            </a:r>
            <a:r>
              <a:rPr dirty="0" sz="2800" spc="-10">
                <a:solidFill>
                  <a:srgbClr val="546056"/>
                </a:solidFill>
                <a:latin typeface="Palatino Linotype"/>
                <a:cs typeface="Palatino Linotype"/>
              </a:rPr>
              <a:t>you’re</a:t>
            </a:r>
            <a:r>
              <a:rPr dirty="0" sz="2800" spc="-4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800" spc="-5">
                <a:solidFill>
                  <a:srgbClr val="546056"/>
                </a:solidFill>
                <a:latin typeface="Palatino Linotype"/>
                <a:cs typeface="Palatino Linotype"/>
              </a:rPr>
              <a:t>teaching</a:t>
            </a:r>
            <a:endParaRPr sz="2800">
              <a:latin typeface="Palatino Linotype"/>
              <a:cs typeface="Palatino Linotype"/>
            </a:endParaRPr>
          </a:p>
          <a:p>
            <a:pPr marL="368300" marR="155575">
              <a:lnSpc>
                <a:spcPts val="6500"/>
              </a:lnSpc>
            </a:pPr>
            <a:r>
              <a:rPr dirty="0" sz="2800">
                <a:solidFill>
                  <a:srgbClr val="546056"/>
                </a:solidFill>
                <a:latin typeface="Palatino Linotype"/>
                <a:cs typeface="Palatino Linotype"/>
              </a:rPr>
              <a:t>Why </a:t>
            </a:r>
            <a:r>
              <a:rPr dirty="0" sz="2800" spc="-10">
                <a:solidFill>
                  <a:srgbClr val="546056"/>
                </a:solidFill>
                <a:latin typeface="Palatino Linotype"/>
                <a:cs typeface="Palatino Linotype"/>
              </a:rPr>
              <a:t>you're </a:t>
            </a:r>
            <a:r>
              <a:rPr dirty="0" sz="2800" spc="-5">
                <a:solidFill>
                  <a:srgbClr val="546056"/>
                </a:solidFill>
                <a:latin typeface="Palatino Linotype"/>
                <a:cs typeface="Palatino Linotype"/>
              </a:rPr>
              <a:t>participating </a:t>
            </a:r>
            <a:r>
              <a:rPr dirty="0" sz="2800">
                <a:solidFill>
                  <a:srgbClr val="546056"/>
                </a:solidFill>
                <a:latin typeface="Palatino Linotype"/>
                <a:cs typeface="Palatino Linotype"/>
              </a:rPr>
              <a:t>in this </a:t>
            </a:r>
            <a:r>
              <a:rPr dirty="0" sz="2800" spc="-10">
                <a:solidFill>
                  <a:srgbClr val="546056"/>
                </a:solidFill>
                <a:latin typeface="Palatino Linotype"/>
                <a:cs typeface="Palatino Linotype"/>
              </a:rPr>
              <a:t>project  </a:t>
            </a:r>
            <a:r>
              <a:rPr dirty="0" sz="2800" spc="-5">
                <a:solidFill>
                  <a:srgbClr val="546056"/>
                </a:solidFill>
                <a:latin typeface="Palatino Linotype"/>
                <a:cs typeface="Palatino Linotype"/>
              </a:rPr>
              <a:t>One unique </a:t>
            </a:r>
            <a:r>
              <a:rPr dirty="0" sz="2800">
                <a:solidFill>
                  <a:srgbClr val="546056"/>
                </a:solidFill>
                <a:latin typeface="Palatino Linotype"/>
                <a:cs typeface="Palatino Linotype"/>
              </a:rPr>
              <a:t>thing about</a:t>
            </a:r>
            <a:r>
              <a:rPr dirty="0" sz="2800" spc="-5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800">
                <a:solidFill>
                  <a:srgbClr val="546056"/>
                </a:solidFill>
                <a:latin typeface="Palatino Linotype"/>
                <a:cs typeface="Palatino Linotype"/>
              </a:rPr>
              <a:t>you</a:t>
            </a:r>
            <a:endParaRPr sz="2800">
              <a:latin typeface="Palatino Linotype"/>
              <a:cs typeface="Palatino Linotype"/>
            </a:endParaRPr>
          </a:p>
          <a:p>
            <a:pPr marL="368300">
              <a:lnSpc>
                <a:spcPct val="100000"/>
              </a:lnSpc>
              <a:spcBef>
                <a:spcPts val="2400"/>
              </a:spcBef>
            </a:pPr>
            <a:r>
              <a:rPr dirty="0" sz="2800">
                <a:solidFill>
                  <a:srgbClr val="546056"/>
                </a:solidFill>
                <a:latin typeface="Palatino Linotype"/>
                <a:cs typeface="Palatino Linotype"/>
              </a:rPr>
              <a:t>What you hope to get out of this</a:t>
            </a:r>
            <a:r>
              <a:rPr dirty="0" sz="2800" spc="-7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2800" spc="-10">
                <a:solidFill>
                  <a:srgbClr val="546056"/>
                </a:solidFill>
                <a:latin typeface="Palatino Linotype"/>
                <a:cs typeface="Palatino Linotype"/>
              </a:rPr>
              <a:t>project.</a:t>
            </a:r>
            <a:endParaRPr sz="28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0100" y="787400"/>
            <a:ext cx="4184015" cy="394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ww</a:t>
            </a:r>
            <a:r>
              <a:rPr dirty="0" sz="2400" spc="-22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.madaboutmattering.</a:t>
            </a:r>
            <a:r>
              <a:rPr dirty="0" sz="2400" spc="-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c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om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9100" rIns="0" bIns="0" rtlCol="0" vert="horz">
            <a:spAutoFit/>
          </a:bodyPr>
          <a:lstStyle/>
          <a:p>
            <a:pPr marL="297815">
              <a:lnSpc>
                <a:spcPct val="100000"/>
              </a:lnSpc>
            </a:pPr>
            <a:r>
              <a:rPr dirty="0" sz="7000" spc="-385">
                <a:solidFill>
                  <a:srgbClr val="FFFFFF"/>
                </a:solidFill>
              </a:rPr>
              <a:t>T</a:t>
            </a:r>
            <a:r>
              <a:rPr dirty="0" sz="7000" spc="-5">
                <a:solidFill>
                  <a:srgbClr val="FFFFFF"/>
                </a:solidFill>
              </a:rPr>
              <a:t>i</a:t>
            </a:r>
            <a:r>
              <a:rPr dirty="0" sz="7000">
                <a:solidFill>
                  <a:srgbClr val="FFFFFF"/>
                </a:solidFill>
              </a:rPr>
              <a:t>meline</a:t>
            </a:r>
            <a:endParaRPr sz="7000"/>
          </a:p>
        </p:txBody>
      </p:sp>
      <p:sp>
        <p:nvSpPr>
          <p:cNvPr id="4" name="object 4"/>
          <p:cNvSpPr txBox="1"/>
          <p:nvPr/>
        </p:nvSpPr>
        <p:spPr>
          <a:xfrm>
            <a:off x="685800" y="3158995"/>
            <a:ext cx="11457940" cy="53733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1300" marR="5080" indent="-228600">
              <a:lnSpc>
                <a:spcPct val="108400"/>
              </a:lnSpc>
              <a:buAutoNum type="arabicPeriod"/>
              <a:tabLst>
                <a:tab pos="422909" algn="l"/>
                <a:tab pos="3121660" algn="l"/>
                <a:tab pos="6204585" algn="l"/>
                <a:tab pos="9243695" algn="l"/>
              </a:tabLst>
            </a:pP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Cla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ss</a:t>
            </a:r>
            <a:r>
              <a:rPr dirty="0" sz="4300" spc="-80">
                <a:solidFill>
                  <a:srgbClr val="546056"/>
                </a:solidFill>
                <a:latin typeface="Palatino Linotype"/>
                <a:cs typeface="Palatino Linotype"/>
              </a:rPr>
              <a:t>r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oom	and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St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ud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ent	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Han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d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sha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ke:	Feb</a:t>
            </a:r>
            <a:r>
              <a:rPr dirty="0" sz="4300" spc="-35">
                <a:solidFill>
                  <a:srgbClr val="546056"/>
                </a:solidFill>
                <a:latin typeface="Palatino Linotype"/>
                <a:cs typeface="Palatino Linotype"/>
              </a:rPr>
              <a:t>r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uary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8-19</a:t>
            </a:r>
            <a:endParaRPr sz="43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16"/>
              </a:spcBef>
              <a:buClr>
                <a:srgbClr val="546056"/>
              </a:buClr>
              <a:buFont typeface="Palatino Linotype"/>
              <a:buAutoNum type="arabicPeriod"/>
            </a:pPr>
            <a:endParaRPr sz="3650">
              <a:latin typeface="Times New Roman"/>
              <a:cs typeface="Times New Roman"/>
            </a:endParaRPr>
          </a:p>
          <a:p>
            <a:pPr marL="241300" marR="1241425" indent="-228600">
              <a:lnSpc>
                <a:spcPct val="108400"/>
              </a:lnSpc>
              <a:buAutoNum type="arabicPeriod"/>
              <a:tabLst>
                <a:tab pos="422909" algn="l"/>
                <a:tab pos="1692910" algn="l"/>
                <a:tab pos="7246620" algn="l"/>
              </a:tabLst>
            </a:pPr>
            <a:r>
              <a:rPr dirty="0" sz="4300" spc="-240">
                <a:solidFill>
                  <a:srgbClr val="546056"/>
                </a:solidFill>
                <a:latin typeface="Palatino Linotype"/>
                <a:cs typeface="Palatino Linotype"/>
              </a:rPr>
              <a:t>W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iki	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Ed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iting and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 sharin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g of	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hear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tb</a:t>
            </a:r>
            <a:r>
              <a:rPr dirty="0" sz="4300" spc="-80">
                <a:solidFill>
                  <a:srgbClr val="546056"/>
                </a:solidFill>
                <a:latin typeface="Palatino Linotype"/>
                <a:cs typeface="Palatino Linotype"/>
              </a:rPr>
              <a:t>r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eak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s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: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10">
                <a:solidFill>
                  <a:srgbClr val="546056"/>
                </a:solidFill>
                <a:latin typeface="Palatino Linotype"/>
                <a:cs typeface="Palatino Linotype"/>
              </a:rPr>
              <a:t>February</a:t>
            </a:r>
            <a:r>
              <a:rPr dirty="0" sz="4300" spc="-7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19-28</a:t>
            </a:r>
            <a:endParaRPr sz="43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16"/>
              </a:spcBef>
              <a:buClr>
                <a:srgbClr val="546056"/>
              </a:buClr>
              <a:buFont typeface="Palatino Linotype"/>
              <a:buAutoNum type="arabicPeriod"/>
            </a:pPr>
            <a:endParaRPr sz="3650">
              <a:latin typeface="Times New Roman"/>
              <a:cs typeface="Times New Roman"/>
            </a:endParaRPr>
          </a:p>
          <a:p>
            <a:pPr marL="241300" marR="325120" indent="-228600">
              <a:lnSpc>
                <a:spcPct val="108400"/>
              </a:lnSpc>
              <a:buAutoNum type="arabicPeriod"/>
              <a:tabLst>
                <a:tab pos="422909" algn="l"/>
                <a:tab pos="2156460" algn="l"/>
              </a:tabLst>
            </a:pP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Non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Participating </a:t>
            </a:r>
            <a:r>
              <a:rPr dirty="0" sz="4300" spc="-10">
                <a:solidFill>
                  <a:srgbClr val="546056"/>
                </a:solidFill>
                <a:latin typeface="Palatino Linotype"/>
                <a:cs typeface="Palatino Linotype"/>
              </a:rPr>
              <a:t>classrooms </a:t>
            </a:r>
            <a:r>
              <a:rPr dirty="0" sz="4300" spc="-15">
                <a:solidFill>
                  <a:srgbClr val="546056"/>
                </a:solidFill>
                <a:latin typeface="Palatino Linotype"/>
                <a:cs typeface="Palatino Linotype"/>
              </a:rPr>
              <a:t>removed </a:t>
            </a:r>
            <a:r>
              <a:rPr dirty="0" sz="4300" spc="-20">
                <a:solidFill>
                  <a:srgbClr val="546056"/>
                </a:solidFill>
                <a:latin typeface="Palatino Linotype"/>
                <a:cs typeface="Palatino Linotype"/>
              </a:rPr>
              <a:t>from  </a:t>
            </a:r>
            <a:r>
              <a:rPr dirty="0" sz="4300" spc="-15">
                <a:solidFill>
                  <a:srgbClr val="546056"/>
                </a:solidFill>
                <a:latin typeface="Palatino Linotype"/>
                <a:cs typeface="Palatino Linotype"/>
              </a:rPr>
              <a:t>project:	</a:t>
            </a:r>
            <a:r>
              <a:rPr dirty="0" sz="4300" spc="-10">
                <a:solidFill>
                  <a:srgbClr val="546056"/>
                </a:solidFill>
                <a:latin typeface="Palatino Linotype"/>
                <a:cs typeface="Palatino Linotype"/>
              </a:rPr>
              <a:t>February</a:t>
            </a:r>
            <a:r>
              <a:rPr dirty="0" sz="4300" spc="-7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23</a:t>
            </a:r>
            <a:endParaRPr sz="43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0100" y="787400"/>
            <a:ext cx="4184015" cy="394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ww</a:t>
            </a:r>
            <a:r>
              <a:rPr dirty="0" sz="2400" spc="-22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w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.madaboutmattering.</a:t>
            </a:r>
            <a:r>
              <a:rPr dirty="0" sz="2400" spc="-5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c</a:t>
            </a:r>
            <a:r>
              <a:rPr dirty="0" sz="2400" u="heavy">
                <a:solidFill>
                  <a:srgbClr val="0000FF"/>
                </a:solidFill>
                <a:latin typeface="Palatino Linotype"/>
                <a:cs typeface="Palatino Linotype"/>
                <a:hlinkClick r:id="rId2"/>
              </a:rPr>
              <a:t>om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800" y="2693342"/>
            <a:ext cx="9529445" cy="69659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989455" algn="l"/>
                <a:tab pos="5822315" algn="l"/>
                <a:tab pos="6435090" algn="l"/>
              </a:tabLst>
            </a:pPr>
            <a:r>
              <a:rPr dirty="0" sz="4300">
                <a:solidFill>
                  <a:srgbClr val="546056"/>
                </a:solidFill>
              </a:rPr>
              <a:t>1.</a:t>
            </a:r>
            <a:r>
              <a:rPr dirty="0" sz="4300" spc="-15">
                <a:solidFill>
                  <a:srgbClr val="546056"/>
                </a:solidFill>
              </a:rPr>
              <a:t> </a:t>
            </a:r>
            <a:r>
              <a:rPr dirty="0" sz="4300" spc="-5">
                <a:solidFill>
                  <a:srgbClr val="546056"/>
                </a:solidFill>
              </a:rPr>
              <a:t>Have	</a:t>
            </a:r>
            <a:r>
              <a:rPr dirty="0" sz="4300">
                <a:solidFill>
                  <a:srgbClr val="546056"/>
                </a:solidFill>
              </a:rPr>
              <a:t>you </a:t>
            </a:r>
            <a:r>
              <a:rPr dirty="0" sz="4300" spc="-5">
                <a:solidFill>
                  <a:srgbClr val="546056"/>
                </a:solidFill>
              </a:rPr>
              <a:t>added</a:t>
            </a:r>
            <a:r>
              <a:rPr dirty="0" sz="4300">
                <a:solidFill>
                  <a:srgbClr val="546056"/>
                </a:solidFill>
              </a:rPr>
              <a:t> info	to	</a:t>
            </a:r>
            <a:r>
              <a:rPr dirty="0" sz="4300" spc="-5">
                <a:solidFill>
                  <a:srgbClr val="546056"/>
                </a:solidFill>
              </a:rPr>
              <a:t>schools</a:t>
            </a:r>
            <a:r>
              <a:rPr dirty="0" sz="4300" spc="-85">
                <a:solidFill>
                  <a:srgbClr val="546056"/>
                </a:solidFill>
              </a:rPr>
              <a:t> </a:t>
            </a:r>
            <a:r>
              <a:rPr dirty="0" sz="4300">
                <a:solidFill>
                  <a:srgbClr val="546056"/>
                </a:solidFill>
              </a:rPr>
              <a:t>page</a:t>
            </a:r>
            <a:endParaRPr sz="4300"/>
          </a:p>
        </p:txBody>
      </p:sp>
      <p:sp>
        <p:nvSpPr>
          <p:cNvPr id="4" name="object 4"/>
          <p:cNvSpPr/>
          <p:nvPr/>
        </p:nvSpPr>
        <p:spPr>
          <a:xfrm>
            <a:off x="7162800" y="1600200"/>
            <a:ext cx="5473700" cy="1206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11200" y="3352800"/>
            <a:ext cx="11595100" cy="59055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97815">
              <a:lnSpc>
                <a:spcPct val="100000"/>
              </a:lnSpc>
              <a:tabLst>
                <a:tab pos="1186180" algn="l"/>
                <a:tab pos="4016375" algn="l"/>
              </a:tabLst>
            </a:pPr>
            <a:r>
              <a:rPr dirty="0" baseline="-26190" sz="10500">
                <a:solidFill>
                  <a:srgbClr val="FFFFFF"/>
                </a:solidFill>
              </a:rPr>
              <a:t>2.	</a:t>
            </a:r>
            <a:r>
              <a:rPr dirty="0" baseline="-26190" sz="10500" spc="-7">
                <a:solidFill>
                  <a:srgbClr val="FFFFFF"/>
                </a:solidFill>
              </a:rPr>
              <a:t>School	</a:t>
            </a:r>
            <a:r>
              <a:rPr dirty="0" baseline="-26190" sz="10500" spc="-30">
                <a:solidFill>
                  <a:srgbClr val="FFFFFF"/>
                </a:solidFill>
              </a:rPr>
              <a:t>Greeting</a:t>
            </a:r>
            <a:r>
              <a:rPr dirty="0" baseline="-26190" sz="10500" spc="-112">
                <a:solidFill>
                  <a:srgbClr val="FFFFFF"/>
                </a:solidFill>
              </a:rPr>
              <a:t> </a:t>
            </a:r>
            <a:r>
              <a:rPr dirty="0" baseline="-26190" sz="10500" spc="-637">
                <a:solidFill>
                  <a:srgbClr val="FFFFFF"/>
                </a:solidFill>
              </a:rPr>
              <a:t>P</a:t>
            </a:r>
            <a:r>
              <a:rPr dirty="0" sz="2400" spc="-425"/>
              <a:t>w</a:t>
            </a:r>
            <a:r>
              <a:rPr dirty="0" baseline="-26190" sz="10500" spc="-637">
                <a:solidFill>
                  <a:srgbClr val="FFFFFF"/>
                </a:solidFill>
              </a:rPr>
              <a:t>a</a:t>
            </a:r>
            <a:r>
              <a:rPr dirty="0" sz="2400" spc="-425"/>
              <a:t>ww</a:t>
            </a:r>
            <a:r>
              <a:rPr dirty="0" baseline="-26190" sz="10500" spc="-637">
                <a:solidFill>
                  <a:srgbClr val="FFFFFF"/>
                </a:solidFill>
              </a:rPr>
              <a:t>g</a:t>
            </a:r>
            <a:r>
              <a:rPr dirty="0" sz="2400" spc="-425"/>
              <a:t>.ma</a:t>
            </a:r>
            <a:r>
              <a:rPr dirty="0" baseline="-26190" sz="10500" spc="-637">
                <a:solidFill>
                  <a:srgbClr val="FFFFFF"/>
                </a:solidFill>
              </a:rPr>
              <a:t>e</a:t>
            </a:r>
            <a:r>
              <a:rPr dirty="0" sz="2400" spc="-425"/>
              <a:t>daboutmattering.com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698500" y="2970365"/>
            <a:ext cx="225286" cy="2403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1790492" y="2692400"/>
            <a:ext cx="267970" cy="696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?</a:t>
            </a:r>
            <a:endParaRPr sz="43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8000" y="2197100"/>
            <a:ext cx="11480800" cy="7353300"/>
          </a:xfrm>
          <a:prstGeom prst="rect">
            <a:avLst/>
          </a:prstGeom>
        </p:spPr>
        <p:txBody>
          <a:bodyPr wrap="square" lIns="0" tIns="607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7"/>
              </a:spcBef>
            </a:pPr>
            <a:endParaRPr sz="3350">
              <a:latin typeface="Times New Roman"/>
              <a:cs typeface="Times New Roman"/>
            </a:endParaRPr>
          </a:p>
          <a:p>
            <a:pPr marL="723900">
              <a:lnSpc>
                <a:spcPct val="100000"/>
              </a:lnSpc>
              <a:tabLst>
                <a:tab pos="2157730" algn="l"/>
                <a:tab pos="6316980" algn="l"/>
                <a:tab pos="7999730" algn="l"/>
              </a:tabLst>
            </a:pP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Have	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you</a:t>
            </a:r>
            <a:r>
              <a:rPr dirty="0" sz="4300" spc="1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started</a:t>
            </a:r>
            <a:r>
              <a:rPr dirty="0" sz="4300" spc="15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 spc="-5">
                <a:solidFill>
                  <a:srgbClr val="546056"/>
                </a:solidFill>
                <a:latin typeface="Palatino Linotype"/>
                <a:cs typeface="Palatino Linotype"/>
              </a:rPr>
              <a:t>your	school	</a:t>
            </a:r>
            <a:r>
              <a:rPr dirty="0" sz="4300" spc="-10">
                <a:solidFill>
                  <a:srgbClr val="546056"/>
                </a:solidFill>
                <a:latin typeface="Palatino Linotype"/>
                <a:cs typeface="Palatino Linotype"/>
              </a:rPr>
              <a:t>greeting</a:t>
            </a:r>
            <a:r>
              <a:rPr dirty="0" sz="4300" spc="-100">
                <a:solidFill>
                  <a:srgbClr val="546056"/>
                </a:solidFill>
                <a:latin typeface="Palatino Linotype"/>
                <a:cs typeface="Palatino Linotype"/>
              </a:rPr>
              <a:t> </a:t>
            </a:r>
            <a:r>
              <a:rPr dirty="0" sz="4300">
                <a:solidFill>
                  <a:srgbClr val="546056"/>
                </a:solidFill>
                <a:latin typeface="Palatino Linotype"/>
                <a:cs typeface="Palatino Linotype"/>
              </a:rPr>
              <a:t>page</a:t>
            </a:r>
            <a:endParaRPr sz="43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08000" y="2197100"/>
            <a:ext cx="11480800" cy="7353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432064" y="1127520"/>
            <a:ext cx="4158615" cy="0"/>
          </a:xfrm>
          <a:custGeom>
            <a:avLst/>
            <a:gdLst/>
            <a:ahLst/>
            <a:cxnLst/>
            <a:rect l="l" t="t" r="r" b="b"/>
            <a:pathLst>
              <a:path w="4158615" h="0">
                <a:moveTo>
                  <a:pt x="0" y="0"/>
                </a:moveTo>
                <a:lnTo>
                  <a:pt x="4158406" y="0"/>
                </a:lnTo>
              </a:path>
            </a:pathLst>
          </a:custGeom>
          <a:ln w="17859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97815">
              <a:lnSpc>
                <a:spcPct val="100000"/>
              </a:lnSpc>
              <a:tabLst>
                <a:tab pos="4210050" algn="l"/>
              </a:tabLst>
            </a:pPr>
            <a:r>
              <a:rPr dirty="0" baseline="-26190" sz="10500">
                <a:solidFill>
                  <a:srgbClr val="FFFFFF"/>
                </a:solidFill>
              </a:rPr>
              <a:t>A</a:t>
            </a:r>
            <a:r>
              <a:rPr dirty="0" baseline="-26190" sz="10500" spc="-547">
                <a:solidFill>
                  <a:srgbClr val="FFFFFF"/>
                </a:solidFill>
              </a:rPr>
              <a:t> </a:t>
            </a:r>
            <a:r>
              <a:rPr dirty="0" baseline="-26190" sz="10500" spc="-7">
                <a:solidFill>
                  <a:srgbClr val="FFFFFF"/>
                </a:solidFill>
              </a:rPr>
              <a:t>sample	</a:t>
            </a:r>
            <a:r>
              <a:rPr dirty="0" baseline="-26190" sz="10500" spc="-30">
                <a:solidFill>
                  <a:srgbClr val="FFFFFF"/>
                </a:solidFill>
              </a:rPr>
              <a:t>greeting</a:t>
            </a:r>
            <a:r>
              <a:rPr dirty="0" baseline="-26190" sz="10500" spc="15">
                <a:solidFill>
                  <a:srgbClr val="FFFFFF"/>
                </a:solidFill>
              </a:rPr>
              <a:t> </a:t>
            </a:r>
            <a:r>
              <a:rPr dirty="0" baseline="-26190" sz="10500" spc="-644">
                <a:solidFill>
                  <a:srgbClr val="FFFFFF"/>
                </a:solidFill>
              </a:rPr>
              <a:t>p</a:t>
            </a:r>
            <a:r>
              <a:rPr dirty="0" sz="2400" spc="-430"/>
              <a:t>w</a:t>
            </a:r>
            <a:r>
              <a:rPr dirty="0" baseline="-26190" sz="10500" spc="-644">
                <a:solidFill>
                  <a:srgbClr val="FFFFFF"/>
                </a:solidFill>
              </a:rPr>
              <a:t>a</a:t>
            </a:r>
            <a:r>
              <a:rPr dirty="0" sz="2400" spc="-430"/>
              <a:t>ww</a:t>
            </a:r>
            <a:r>
              <a:rPr dirty="0" baseline="-26190" sz="10500" spc="-644">
                <a:solidFill>
                  <a:srgbClr val="FFFFFF"/>
                </a:solidFill>
              </a:rPr>
              <a:t>g</a:t>
            </a:r>
            <a:r>
              <a:rPr dirty="0" sz="2400" spc="-430"/>
              <a:t>.ma</a:t>
            </a:r>
            <a:r>
              <a:rPr dirty="0" baseline="-26190" sz="10500" spc="-644">
                <a:solidFill>
                  <a:srgbClr val="FFFFFF"/>
                </a:solidFill>
              </a:rPr>
              <a:t>e</a:t>
            </a:r>
            <a:r>
              <a:rPr dirty="0" sz="2400" spc="-430"/>
              <a:t>daboutmattering.com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673100" y="2654300"/>
            <a:ext cx="9029700" cy="6438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2016-02-09T03:25:21Z</dcterms:created>
  <dcterms:modified xsi:type="dcterms:W3CDTF">2016-02-09T03:25:21Z</dcterms:modified>
</cp:coreProperties>
</file>